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10" r:id="rId1"/>
  </p:sldMasterIdLst>
  <p:notesMasterIdLst>
    <p:notesMasterId r:id="rId19"/>
  </p:notesMasterIdLst>
  <p:handoutMasterIdLst>
    <p:handoutMasterId r:id="rId20"/>
  </p:handoutMasterIdLst>
  <p:sldIdLst>
    <p:sldId id="268" r:id="rId2"/>
    <p:sldId id="269" r:id="rId3"/>
    <p:sldId id="270" r:id="rId4"/>
    <p:sldId id="271" r:id="rId5"/>
    <p:sldId id="272" r:id="rId6"/>
    <p:sldId id="273" r:id="rId7"/>
    <p:sldId id="283" r:id="rId8"/>
    <p:sldId id="282" r:id="rId9"/>
    <p:sldId id="275" r:id="rId10"/>
    <p:sldId id="276" r:id="rId11"/>
    <p:sldId id="277" r:id="rId12"/>
    <p:sldId id="284" r:id="rId13"/>
    <p:sldId id="278" r:id="rId14"/>
    <p:sldId id="285" r:id="rId15"/>
    <p:sldId id="279" r:id="rId16"/>
    <p:sldId id="280" r:id="rId17"/>
    <p:sldId id="28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1"/>
    <a:srgbClr val="F3F3F6"/>
    <a:srgbClr val="000000"/>
    <a:srgbClr val="073448"/>
    <a:srgbClr val="E4E4E7"/>
    <a:srgbClr val="0B4660"/>
    <a:srgbClr val="146487"/>
    <a:srgbClr val="00BAFF"/>
    <a:srgbClr val="0098D1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68"/>
    <p:restoredTop sz="94714"/>
  </p:normalViewPr>
  <p:slideViewPr>
    <p:cSldViewPr snapToGrid="0" snapToObjects="1">
      <p:cViewPr>
        <p:scale>
          <a:sx n="90" d="100"/>
          <a:sy n="90" d="100"/>
        </p:scale>
        <p:origin x="1544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9B86B8-AFD4-CE4F-AE2A-5A7A7BCB36B6}" type="datetimeFigureOut">
              <a:rPr lang="en-US" smtClean="0"/>
              <a:t>3/2/17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6B8BF-B0AD-B04B-B9F8-FAB02A97B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669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2.tiff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7A5355-7841-C249-8C1A-3518F68D14E4}" type="datetimeFigureOut">
              <a:rPr lang="en-US" smtClean="0"/>
              <a:t>3/2/17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F565-9E59-6644-BE25-EC959E64D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287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929805" y="4380726"/>
            <a:ext cx="4103005" cy="37971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Presenter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1929805" y="3499510"/>
            <a:ext cx="8251258" cy="7585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600" b="1">
                <a:solidFill>
                  <a:srgbClr val="073448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929805" y="4760441"/>
            <a:ext cx="4103005" cy="4014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Presenter </a:t>
            </a:r>
            <a:r>
              <a:rPr lang="en-US" dirty="0" err="1" smtClean="0"/>
              <a:t>SubTitle</a:t>
            </a:r>
            <a:endParaRPr lang="en-US" dirty="0" smtClean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78058" y="4760441"/>
            <a:ext cx="4103005" cy="4014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Presenter </a:t>
            </a:r>
            <a:r>
              <a:rPr lang="en-US" dirty="0" err="1" smtClean="0"/>
              <a:t>SubTitle</a:t>
            </a:r>
            <a:endParaRPr lang="en-US" dirty="0" smtClean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078058" y="4380726"/>
            <a:ext cx="4103005" cy="37971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2nd Presenter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9805" y="1593367"/>
            <a:ext cx="3964099" cy="181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9834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Points 5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 userDrawn="1"/>
        </p:nvSpPr>
        <p:spPr>
          <a:xfrm>
            <a:off x="1137424" y="3093154"/>
            <a:ext cx="1783647" cy="1783647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367063" y="3414371"/>
            <a:ext cx="1338157" cy="118020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3150710" y="3093154"/>
            <a:ext cx="1783647" cy="1783647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3380349" y="3414371"/>
            <a:ext cx="1338157" cy="118020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Two</a:t>
            </a:r>
            <a:endParaRPr lang="en-US" dirty="0"/>
          </a:p>
        </p:txBody>
      </p:sp>
      <p:sp>
        <p:nvSpPr>
          <p:cNvPr id="14" name="Oval 13"/>
          <p:cNvSpPr/>
          <p:nvPr userDrawn="1"/>
        </p:nvSpPr>
        <p:spPr>
          <a:xfrm>
            <a:off x="5163996" y="3093154"/>
            <a:ext cx="1783647" cy="1783647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5393635" y="3414371"/>
            <a:ext cx="1338157" cy="118020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Three</a:t>
            </a:r>
            <a:endParaRPr lang="en-US" dirty="0"/>
          </a:p>
        </p:txBody>
      </p:sp>
      <p:sp>
        <p:nvSpPr>
          <p:cNvPr id="24" name="Oval 23"/>
          <p:cNvSpPr/>
          <p:nvPr userDrawn="1"/>
        </p:nvSpPr>
        <p:spPr>
          <a:xfrm>
            <a:off x="7177282" y="3093154"/>
            <a:ext cx="1783647" cy="1783647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5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7406921" y="3414371"/>
            <a:ext cx="1338157" cy="118020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Four</a:t>
            </a:r>
            <a:endParaRPr lang="en-US" dirty="0"/>
          </a:p>
        </p:txBody>
      </p:sp>
      <p:sp>
        <p:nvSpPr>
          <p:cNvPr id="26" name="Oval 25"/>
          <p:cNvSpPr/>
          <p:nvPr userDrawn="1"/>
        </p:nvSpPr>
        <p:spPr>
          <a:xfrm>
            <a:off x="9190568" y="3093154"/>
            <a:ext cx="1783647" cy="1783647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7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9420207" y="3414371"/>
            <a:ext cx="1338157" cy="118020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Five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360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Boxes 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 userDrawn="1"/>
        </p:nvSpPr>
        <p:spPr>
          <a:xfrm>
            <a:off x="994782" y="2393244"/>
            <a:ext cx="4921924" cy="3386667"/>
          </a:xfrm>
          <a:prstGeom prst="roundRect">
            <a:avLst>
              <a:gd name="adj" fmla="val 1702"/>
            </a:avLst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137424" y="2570878"/>
            <a:ext cx="4537235" cy="609600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 baseline="0">
                <a:solidFill>
                  <a:srgbClr val="00B0F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1136650" y="3311836"/>
            <a:ext cx="4538009" cy="225901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Sub Points</a:t>
            </a:r>
            <a:endParaRPr lang="en-US" dirty="0"/>
          </a:p>
        </p:txBody>
      </p:sp>
      <p:sp>
        <p:nvSpPr>
          <p:cNvPr id="21" name="Rounded Rectangle 20"/>
          <p:cNvSpPr/>
          <p:nvPr userDrawn="1"/>
        </p:nvSpPr>
        <p:spPr>
          <a:xfrm>
            <a:off x="6117783" y="2393244"/>
            <a:ext cx="4921924" cy="3386667"/>
          </a:xfrm>
          <a:prstGeom prst="roundRect">
            <a:avLst>
              <a:gd name="adj" fmla="val 1702"/>
            </a:avLst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6260425" y="2567392"/>
            <a:ext cx="4483775" cy="609600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 baseline="0">
                <a:solidFill>
                  <a:srgbClr val="00B0F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23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6259651" y="3308350"/>
            <a:ext cx="4484549" cy="225901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Sub 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683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Boxes 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 userDrawn="1"/>
        </p:nvSpPr>
        <p:spPr>
          <a:xfrm>
            <a:off x="994782" y="2393244"/>
            <a:ext cx="3216507" cy="3386667"/>
          </a:xfrm>
          <a:prstGeom prst="roundRect">
            <a:avLst>
              <a:gd name="adj" fmla="val 1702"/>
            </a:avLst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137424" y="2567392"/>
            <a:ext cx="2910141" cy="609600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 baseline="0">
                <a:solidFill>
                  <a:srgbClr val="00B0F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1136650" y="3308350"/>
            <a:ext cx="2911475" cy="225901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40404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Sub Points</a:t>
            </a:r>
            <a:endParaRPr lang="en-US" dirty="0"/>
          </a:p>
        </p:txBody>
      </p:sp>
      <p:sp>
        <p:nvSpPr>
          <p:cNvPr id="16" name="Rounded Rectangle 15"/>
          <p:cNvSpPr/>
          <p:nvPr userDrawn="1"/>
        </p:nvSpPr>
        <p:spPr>
          <a:xfrm>
            <a:off x="4408991" y="2393243"/>
            <a:ext cx="3216507" cy="3386667"/>
          </a:xfrm>
          <a:prstGeom prst="roundRect">
            <a:avLst>
              <a:gd name="adj" fmla="val 1702"/>
            </a:avLst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4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4551633" y="2567391"/>
            <a:ext cx="2910141" cy="609600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 baseline="0">
                <a:solidFill>
                  <a:srgbClr val="00B0F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Two</a:t>
            </a:r>
            <a:endParaRPr lang="en-US" dirty="0"/>
          </a:p>
        </p:txBody>
      </p:sp>
      <p:sp>
        <p:nvSpPr>
          <p:cNvPr id="25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4550859" y="3308349"/>
            <a:ext cx="2911475" cy="225901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40404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Sub Points</a:t>
            </a:r>
            <a:endParaRPr lang="en-US" dirty="0"/>
          </a:p>
        </p:txBody>
      </p:sp>
      <p:sp>
        <p:nvSpPr>
          <p:cNvPr id="26" name="Rounded Rectangle 25"/>
          <p:cNvSpPr/>
          <p:nvPr userDrawn="1"/>
        </p:nvSpPr>
        <p:spPr>
          <a:xfrm>
            <a:off x="7823200" y="2393243"/>
            <a:ext cx="3216507" cy="3386667"/>
          </a:xfrm>
          <a:prstGeom prst="roundRect">
            <a:avLst>
              <a:gd name="adj" fmla="val 1702"/>
            </a:avLst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7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7965842" y="2567391"/>
            <a:ext cx="2910141" cy="609600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 baseline="0">
                <a:solidFill>
                  <a:srgbClr val="00B0F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Three</a:t>
            </a:r>
            <a:endParaRPr lang="en-US" dirty="0"/>
          </a:p>
        </p:txBody>
      </p:sp>
      <p:sp>
        <p:nvSpPr>
          <p:cNvPr id="2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965068" y="3308349"/>
            <a:ext cx="2911475" cy="225901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rgbClr val="40404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Sub 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1232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Titl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4782" y="739722"/>
            <a:ext cx="10044925" cy="7973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2021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4015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115050" y="0"/>
            <a:ext cx="6076950" cy="6858000"/>
          </a:xfrm>
          <a:prstGeom prst="rect">
            <a:avLst/>
          </a:prstGeom>
        </p:spPr>
        <p:txBody>
          <a:bodyPr/>
          <a:lstStyle/>
          <a:p>
            <a:r>
              <a:rPr lang="fr-FR" smtClean="0"/>
              <a:t>Faire glisser l'image vers l'espace réservé ou cliquer sur l'icône pour l'ajouter</a:t>
            </a:r>
            <a:endParaRPr lang="en-US"/>
          </a:p>
        </p:txBody>
      </p:sp>
      <p:sp>
        <p:nvSpPr>
          <p:cNvPr id="3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821233" y="1998134"/>
            <a:ext cx="4428102" cy="4097866"/>
          </a:xfrm>
          <a:prstGeom prst="rect">
            <a:avLst/>
          </a:prstGeom>
        </p:spPr>
        <p:txBody>
          <a:bodyPr/>
          <a:lstStyle>
            <a:lvl1pPr marL="228600" indent="-228600">
              <a:buFont typeface="Arial" charset="0"/>
              <a:buChar char="•"/>
              <a:defRPr sz="2000" b="1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685800" indent="-228600">
              <a:buFont typeface="Wingdings" charset="2"/>
              <a:buChar char="§"/>
              <a:defRPr sz="1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32625" y="666046"/>
            <a:ext cx="4427998" cy="109502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2pPr>
            <a:lvl3pPr marL="9144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3pPr>
            <a:lvl4pPr marL="13716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4pPr>
            <a:lvl5pPr marL="18288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smtClean="0"/>
              <a:t>Relevant descriptive text can go here.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687629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3191" y="0"/>
            <a:ext cx="6076950" cy="6858000"/>
          </a:xfrm>
          <a:prstGeom prst="rect">
            <a:avLst/>
          </a:prstGeom>
        </p:spPr>
        <p:txBody>
          <a:bodyPr/>
          <a:lstStyle/>
          <a:p>
            <a:r>
              <a:rPr lang="fr-FR" smtClean="0"/>
              <a:t>Faire glisser l'image vers l'espace réservé ou cliquer sur l'icône pour l'ajouter</a:t>
            </a:r>
            <a:endParaRPr lang="en-US"/>
          </a:p>
        </p:txBody>
      </p:sp>
      <p:sp>
        <p:nvSpPr>
          <p:cNvPr id="3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6962388" y="1998134"/>
            <a:ext cx="4428102" cy="4097866"/>
          </a:xfrm>
          <a:prstGeom prst="rect">
            <a:avLst/>
          </a:prstGeom>
        </p:spPr>
        <p:txBody>
          <a:bodyPr/>
          <a:lstStyle>
            <a:lvl1pPr marL="228600" indent="-228600">
              <a:buFont typeface="Arial" charset="0"/>
              <a:buChar char="•"/>
              <a:defRPr sz="2000" b="1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685800" indent="-228600">
              <a:buFont typeface="Wingdings" charset="2"/>
              <a:buChar char="§"/>
              <a:defRPr sz="1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6973780" y="666046"/>
            <a:ext cx="4427998" cy="109502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2pPr>
            <a:lvl3pPr marL="9144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3pPr>
            <a:lvl4pPr marL="13716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4pPr>
            <a:lvl5pPr marL="18288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smtClean="0"/>
              <a:t>Relevant descriptive text can go here.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62124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daCore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5514" y="1921565"/>
            <a:ext cx="6058908" cy="277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99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220954" y="2668205"/>
            <a:ext cx="7759388" cy="75437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First title Line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838200" y="2212848"/>
            <a:ext cx="685800" cy="75438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 userDrawn="1"/>
        </p:nvGrpSpPr>
        <p:grpSpPr>
          <a:xfrm rot="10800000">
            <a:off x="10668000" y="3877054"/>
            <a:ext cx="696951" cy="765531"/>
            <a:chOff x="6313449" y="4104662"/>
            <a:chExt cx="696951" cy="695937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6313449" y="4114799"/>
              <a:ext cx="0" cy="68580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324600" y="4104662"/>
              <a:ext cx="685800" cy="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2220954" y="3422582"/>
            <a:ext cx="7759388" cy="7585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600" b="1">
                <a:solidFill>
                  <a:srgbClr val="073448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Click to edit Second Title</a:t>
            </a:r>
          </a:p>
        </p:txBody>
      </p:sp>
    </p:spTree>
    <p:extLst>
      <p:ext uri="{BB962C8B-B14F-4D97-AF65-F5344CB8AC3E}">
        <p14:creationId xmlns:p14="http://schemas.microsoft.com/office/powerpoint/2010/main" val="282650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n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523999" y="2657052"/>
            <a:ext cx="9143999" cy="150875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838200" y="2657052"/>
            <a:ext cx="685800" cy="75438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 userDrawn="1"/>
        </p:nvGrpSpPr>
        <p:grpSpPr>
          <a:xfrm rot="10800000">
            <a:off x="10668000" y="3411432"/>
            <a:ext cx="696951" cy="754380"/>
            <a:chOff x="6313449" y="4114799"/>
            <a:chExt cx="696951" cy="685800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6313449" y="4114799"/>
              <a:ext cx="0" cy="68580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rgbClr val="073448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03076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1137424" y="2029521"/>
            <a:ext cx="9902283" cy="3122341"/>
          </a:xfrm>
          <a:prstGeom prst="rect">
            <a:avLst/>
          </a:prstGeom>
        </p:spPr>
        <p:txBody>
          <a:bodyPr/>
          <a:lstStyle>
            <a:lvl1pPr marL="228600" indent="-228600">
              <a:buFont typeface="Arial" charset="0"/>
              <a:buChar char="•"/>
              <a:defRPr sz="2000" b="1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685800" indent="-228600">
              <a:buFont typeface="Wingdings" charset="2"/>
              <a:buChar char="§"/>
              <a:defRPr sz="1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843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Tex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1137424" y="3384189"/>
            <a:ext cx="9902283" cy="2508611"/>
          </a:xfrm>
          <a:prstGeom prst="rect">
            <a:avLst/>
          </a:prstGeom>
        </p:spPr>
        <p:txBody>
          <a:bodyPr/>
          <a:lstStyle>
            <a:lvl1pPr marL="228600" indent="-228600">
              <a:buFont typeface="Arial" charset="0"/>
              <a:buChar char="•"/>
              <a:defRPr sz="2000" b="1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685800" indent="-228600">
              <a:buFont typeface="Wingdings" charset="2"/>
              <a:buChar char="§"/>
              <a:defRPr sz="1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defRPr sz="1600" b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37424" y="1930400"/>
            <a:ext cx="9902051" cy="11514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2pPr>
            <a:lvl3pPr marL="9144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3pPr>
            <a:lvl4pPr marL="13716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4pPr>
            <a:lvl5pPr marL="18288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dirty="0" smtClean="0"/>
              <a:t>Intro Paragraph text might go here. Maybe follow that up with some bullet points. The world is at your doorstep.</a:t>
            </a:r>
          </a:p>
        </p:txBody>
      </p:sp>
    </p:spTree>
    <p:extLst>
      <p:ext uri="{BB962C8B-B14F-4D97-AF65-F5344CB8AC3E}">
        <p14:creationId xmlns:p14="http://schemas.microsoft.com/office/powerpoint/2010/main" val="20959677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37424" y="1930400"/>
            <a:ext cx="9902051" cy="38846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2pPr>
            <a:lvl3pPr marL="9144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3pPr>
            <a:lvl4pPr marL="13716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4pPr>
            <a:lvl5pPr marL="1828800" indent="0">
              <a:buNone/>
              <a:defRPr b="1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dirty="0" smtClean="0"/>
              <a:t>Intro Paragraph text might go here. Maybe follow that up with some bullet points. The world is at your doorstep.</a:t>
            </a:r>
          </a:p>
        </p:txBody>
      </p:sp>
    </p:spTree>
    <p:extLst>
      <p:ext uri="{BB962C8B-B14F-4D97-AF65-F5344CB8AC3E}">
        <p14:creationId xmlns:p14="http://schemas.microsoft.com/office/powerpoint/2010/main" val="446941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0328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Points 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 userDrawn="1"/>
        </p:nvSpPr>
        <p:spPr>
          <a:xfrm>
            <a:off x="958001" y="2393243"/>
            <a:ext cx="3089564" cy="3089564"/>
          </a:xfrm>
          <a:prstGeom prst="ellipse">
            <a:avLst/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1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397593" y="2923309"/>
            <a:ext cx="2210379" cy="199505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2000" b="1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4420986" y="2393243"/>
            <a:ext cx="3089564" cy="3089564"/>
          </a:xfrm>
          <a:prstGeom prst="ellipse">
            <a:avLst/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4860578" y="2923309"/>
            <a:ext cx="2210379" cy="199505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2000" b="1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Two</a:t>
            </a:r>
            <a:endParaRPr lang="en-US" dirty="0"/>
          </a:p>
        </p:txBody>
      </p:sp>
      <p:sp>
        <p:nvSpPr>
          <p:cNvPr id="14" name="Oval 13"/>
          <p:cNvSpPr/>
          <p:nvPr userDrawn="1"/>
        </p:nvSpPr>
        <p:spPr>
          <a:xfrm>
            <a:off x="7950143" y="2393243"/>
            <a:ext cx="3089564" cy="3089564"/>
          </a:xfrm>
          <a:prstGeom prst="ellipse">
            <a:avLst/>
          </a:prstGeom>
          <a:solidFill>
            <a:schemeClr val="bg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8389735" y="2923309"/>
            <a:ext cx="2210379" cy="199505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2000" b="1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Three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1865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Points Four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9902283" cy="79731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FontTx/>
              <a:buNone/>
              <a:defRPr sz="3600" b="1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994782" y="830766"/>
            <a:ext cx="0" cy="797312"/>
          </a:xfrm>
          <a:prstGeom prst="line">
            <a:avLst/>
          </a:prstGeom>
          <a:ln w="635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 userDrawn="1"/>
        </p:nvSpPr>
        <p:spPr>
          <a:xfrm>
            <a:off x="994782" y="2731909"/>
            <a:ext cx="2359379" cy="2359379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348598" y="3061852"/>
            <a:ext cx="1657162" cy="171334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One</a:t>
            </a:r>
            <a:endParaRPr lang="en-US" dirty="0"/>
          </a:p>
        </p:txBody>
      </p:sp>
      <p:sp>
        <p:nvSpPr>
          <p:cNvPr id="18" name="Oval 17"/>
          <p:cNvSpPr/>
          <p:nvPr userDrawn="1"/>
        </p:nvSpPr>
        <p:spPr>
          <a:xfrm>
            <a:off x="3546071" y="2731909"/>
            <a:ext cx="2359379" cy="2359379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3899887" y="3061852"/>
            <a:ext cx="1657162" cy="171334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Two</a:t>
            </a:r>
            <a:endParaRPr lang="en-US" dirty="0"/>
          </a:p>
        </p:txBody>
      </p:sp>
      <p:sp>
        <p:nvSpPr>
          <p:cNvPr id="20" name="Oval 19"/>
          <p:cNvSpPr/>
          <p:nvPr userDrawn="1"/>
        </p:nvSpPr>
        <p:spPr>
          <a:xfrm>
            <a:off x="6097360" y="2731909"/>
            <a:ext cx="2359379" cy="2359379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6451176" y="3061852"/>
            <a:ext cx="1657162" cy="171334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Three</a:t>
            </a:r>
            <a:endParaRPr lang="en-US" dirty="0"/>
          </a:p>
        </p:txBody>
      </p:sp>
      <p:sp>
        <p:nvSpPr>
          <p:cNvPr id="22" name="Oval 21"/>
          <p:cNvSpPr/>
          <p:nvPr userDrawn="1"/>
        </p:nvSpPr>
        <p:spPr>
          <a:xfrm>
            <a:off x="8648649" y="2731909"/>
            <a:ext cx="2359379" cy="2359379"/>
          </a:xfrm>
          <a:prstGeom prst="ellipse">
            <a:avLst/>
          </a:prstGeom>
          <a:solidFill>
            <a:schemeClr val="bg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smtClean="0">
              <a:solidFill>
                <a:schemeClr val="tx1"/>
              </a:solidFill>
            </a:endParaRPr>
          </a:p>
        </p:txBody>
      </p:sp>
      <p:sp>
        <p:nvSpPr>
          <p:cNvPr id="23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9002465" y="3061852"/>
            <a:ext cx="1657162" cy="1713347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 b="1" baseline="0">
                <a:solidFill>
                  <a:srgbClr val="0000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US" dirty="0" smtClean="0"/>
              <a:t>Main Point Number Four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989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AAC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5446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3" r:id="rId1"/>
    <p:sldLayoutId id="2147483981" r:id="rId2"/>
    <p:sldLayoutId id="2147483977" r:id="rId3"/>
    <p:sldLayoutId id="2147483994" r:id="rId4"/>
    <p:sldLayoutId id="2147484025" r:id="rId5"/>
    <p:sldLayoutId id="2147484029" r:id="rId6"/>
    <p:sldLayoutId id="2147484028" r:id="rId7"/>
    <p:sldLayoutId id="2147483998" r:id="rId8"/>
    <p:sldLayoutId id="2147484016" r:id="rId9"/>
    <p:sldLayoutId id="2147484042" r:id="rId10"/>
    <p:sldLayoutId id="2147484002" r:id="rId11"/>
    <p:sldLayoutId id="2147484005" r:id="rId12"/>
    <p:sldLayoutId id="2147484021" r:id="rId13"/>
    <p:sldLayoutId id="2147484018" r:id="rId14"/>
    <p:sldLayoutId id="2147484036" r:id="rId15"/>
    <p:sldLayoutId id="2147484040" r:id="rId16"/>
    <p:sldLayoutId id="2147483971" r:id="rId17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Verdana" charset="0"/>
          <a:ea typeface="Verdana" charset="0"/>
          <a:cs typeface="Verdan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Relationship Id="rId3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3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Yannick Moy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 err="1" smtClean="0"/>
              <a:t>Current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>
          <a:xfrm>
            <a:off x="1929805" y="4760441"/>
            <a:ext cx="4457347" cy="401444"/>
          </a:xfrm>
        </p:spPr>
        <p:txBody>
          <a:bodyPr/>
          <a:lstStyle/>
          <a:p>
            <a:r>
              <a:rPr lang="fr-FR" dirty="0" smtClean="0"/>
              <a:t>SPARK Product Manager - RD Lead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563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VECOLIB – proof on containers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/>
              <a:t>3 </a:t>
            </a:r>
            <a:r>
              <a:rPr lang="fr-FR" dirty="0" err="1"/>
              <a:t>years</a:t>
            </a:r>
            <a:r>
              <a:rPr lang="fr-FR" dirty="0"/>
              <a:t> – in the middle</a:t>
            </a:r>
          </a:p>
          <a:p>
            <a:endParaRPr lang="fr-FR" dirty="0"/>
          </a:p>
          <a:p>
            <a:r>
              <a:rPr lang="fr-FR" dirty="0"/>
              <a:t>Goal: </a:t>
            </a:r>
            <a:r>
              <a:rPr lang="fr-FR" dirty="0" err="1" smtClean="0"/>
              <a:t>prove</a:t>
            </a:r>
            <a:r>
              <a:rPr lang="fr-FR" dirty="0" smtClean="0"/>
              <a:t> </a:t>
            </a:r>
            <a:r>
              <a:rPr lang="fr-FR" dirty="0" err="1" smtClean="0"/>
              <a:t>implementation</a:t>
            </a:r>
            <a:r>
              <a:rPr lang="fr-FR" dirty="0" smtClean="0"/>
              <a:t> and use of container </a:t>
            </a:r>
            <a:r>
              <a:rPr lang="fr-FR" dirty="0" err="1" smtClean="0"/>
              <a:t>library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New container </a:t>
            </a:r>
            <a:r>
              <a:rPr lang="fr-FR" dirty="0" err="1" smtClean="0"/>
              <a:t>library</a:t>
            </a:r>
            <a:r>
              <a:rPr lang="fr-FR" dirty="0" smtClean="0"/>
              <a:t> for 2017 (</a:t>
            </a:r>
            <a:r>
              <a:rPr lang="fr-FR" dirty="0" err="1" smtClean="0"/>
              <a:t>dev</a:t>
            </a:r>
            <a:r>
              <a:rPr lang="fr-FR" dirty="0" smtClean="0"/>
              <a:t> on GitHub)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Proof of container clients </a:t>
            </a:r>
            <a:r>
              <a:rPr lang="fr-FR" dirty="0" err="1" smtClean="0"/>
              <a:t>much</a:t>
            </a:r>
            <a:r>
              <a:rPr lang="fr-FR" dirty="0" smtClean="0"/>
              <a:t> </a:t>
            </a:r>
            <a:r>
              <a:rPr lang="fr-FR" dirty="0" err="1" smtClean="0"/>
              <a:t>easier</a:t>
            </a:r>
            <a:r>
              <a:rPr lang="fr-FR" dirty="0" smtClean="0"/>
              <a:t> 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err="1" smtClean="0"/>
              <a:t>Generation</a:t>
            </a:r>
            <a:r>
              <a:rPr lang="fr-FR" dirty="0" smtClean="0"/>
              <a:t> of </a:t>
            </a:r>
            <a:r>
              <a:rPr lang="fr-FR" dirty="0" err="1" smtClean="0"/>
              <a:t>limited</a:t>
            </a:r>
            <a:r>
              <a:rPr lang="fr-FR" dirty="0" smtClean="0"/>
              <a:t> </a:t>
            </a:r>
            <a:r>
              <a:rPr lang="fr-FR" dirty="0" err="1" smtClean="0"/>
              <a:t>forms</a:t>
            </a:r>
            <a:r>
              <a:rPr lang="fr-FR" dirty="0" smtClean="0"/>
              <a:t> of </a:t>
            </a:r>
            <a:r>
              <a:rPr lang="fr-FR" dirty="0" err="1" smtClean="0"/>
              <a:t>loop</a:t>
            </a:r>
            <a:r>
              <a:rPr lang="fr-FR" dirty="0" smtClean="0"/>
              <a:t> invariants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894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ADASQUORE – </a:t>
            </a:r>
            <a:r>
              <a:rPr lang="fr-FR" dirty="0" err="1" smtClean="0"/>
              <a:t>metrics</a:t>
            </a:r>
            <a:r>
              <a:rPr lang="fr-FR" dirty="0" smtClean="0"/>
              <a:t> on proof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smtClean="0"/>
              <a:t>2 </a:t>
            </a:r>
            <a:r>
              <a:rPr lang="fr-FR" dirty="0" err="1"/>
              <a:t>years</a:t>
            </a:r>
            <a:r>
              <a:rPr lang="fr-FR" dirty="0"/>
              <a:t> – in the </a:t>
            </a:r>
            <a:r>
              <a:rPr lang="fr-FR" dirty="0" smtClean="0"/>
              <a:t>last </a:t>
            </a:r>
            <a:r>
              <a:rPr lang="fr-FR" dirty="0" err="1" smtClean="0"/>
              <a:t>year</a:t>
            </a:r>
            <a:endParaRPr lang="fr-FR" dirty="0"/>
          </a:p>
          <a:p>
            <a:endParaRPr lang="fr-FR" dirty="0"/>
          </a:p>
          <a:p>
            <a:r>
              <a:rPr lang="fr-FR" dirty="0"/>
              <a:t>Goal: </a:t>
            </a:r>
            <a:endParaRPr lang="fr-FR" dirty="0" smtClean="0"/>
          </a:p>
          <a:p>
            <a:pPr marL="342900" indent="-342900">
              <a:buFont typeface="Wingdings" charset="2"/>
              <a:buChar char="ü"/>
            </a:pPr>
            <a:r>
              <a:rPr lang="fr-FR" dirty="0" err="1" smtClean="0"/>
              <a:t>generate</a:t>
            </a:r>
            <a:r>
              <a:rPr lang="fr-FR" dirty="0" smtClean="0"/>
              <a:t> </a:t>
            </a:r>
            <a:r>
              <a:rPr lang="fr-FR" dirty="0" err="1" smtClean="0"/>
              <a:t>metrics</a:t>
            </a:r>
            <a:r>
              <a:rPr lang="fr-FR" dirty="0" smtClean="0"/>
              <a:t> on </a:t>
            </a:r>
            <a:r>
              <a:rPr lang="fr-FR" dirty="0" err="1" smtClean="0"/>
              <a:t>formal</a:t>
            </a:r>
            <a:r>
              <a:rPr lang="fr-FR" dirty="0" smtClean="0"/>
              <a:t> </a:t>
            </a:r>
            <a:r>
              <a:rPr lang="fr-FR" dirty="0" err="1" smtClean="0"/>
              <a:t>development</a:t>
            </a:r>
            <a:r>
              <a:rPr lang="fr-FR" dirty="0" smtClean="0"/>
              <a:t> &amp; </a:t>
            </a:r>
            <a:r>
              <a:rPr lang="fr-FR" dirty="0" err="1" smtClean="0"/>
              <a:t>verification</a:t>
            </a:r>
            <a:endParaRPr lang="fr-FR" dirty="0" smtClean="0"/>
          </a:p>
          <a:p>
            <a:pPr marL="342900" indent="-342900">
              <a:buFont typeface="Wingdings" charset="2"/>
              <a:buChar char="ü"/>
            </a:pPr>
            <a:r>
              <a:rPr lang="fr-FR" dirty="0" err="1"/>
              <a:t>i</a:t>
            </a:r>
            <a:r>
              <a:rPr lang="fr-FR" dirty="0" err="1" smtClean="0"/>
              <a:t>nclude</a:t>
            </a:r>
            <a:r>
              <a:rPr lang="fr-FR" dirty="0" smtClean="0"/>
              <a:t> </a:t>
            </a:r>
            <a:r>
              <a:rPr lang="fr-FR" dirty="0" err="1" smtClean="0"/>
              <a:t>metrics</a:t>
            </a:r>
            <a:r>
              <a:rPr lang="fr-FR" dirty="0" smtClean="0"/>
              <a:t> in </a:t>
            </a:r>
            <a:r>
              <a:rPr lang="fr-FR" dirty="0" err="1" smtClean="0"/>
              <a:t>indicators</a:t>
            </a:r>
            <a:r>
              <a:rPr lang="fr-FR" dirty="0" smtClean="0"/>
              <a:t> in </a:t>
            </a:r>
            <a:r>
              <a:rPr lang="fr-FR" dirty="0" err="1" smtClean="0"/>
              <a:t>project</a:t>
            </a:r>
            <a:r>
              <a:rPr lang="fr-FR" dirty="0" smtClean="0"/>
              <a:t> </a:t>
            </a:r>
            <a:r>
              <a:rPr lang="fr-FR" dirty="0" err="1" smtClean="0"/>
              <a:t>dashboard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New techno </a:t>
            </a:r>
            <a:r>
              <a:rPr lang="fr-FR" dirty="0" err="1" smtClean="0"/>
              <a:t>Libadalang</a:t>
            </a:r>
            <a:r>
              <a:rPr lang="fr-FR" dirty="0" smtClean="0"/>
              <a:t> for 2017 (</a:t>
            </a:r>
            <a:r>
              <a:rPr lang="fr-FR" dirty="0" err="1" smtClean="0"/>
              <a:t>dev</a:t>
            </a:r>
            <a:r>
              <a:rPr lang="fr-FR" dirty="0" smtClean="0"/>
              <a:t> on GitHub)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New </a:t>
            </a:r>
            <a:r>
              <a:rPr lang="fr-FR" dirty="0" err="1" smtClean="0"/>
              <a:t>metrics</a:t>
            </a:r>
            <a:r>
              <a:rPr lang="fr-FR" dirty="0" smtClean="0"/>
              <a:t> for SPARK </a:t>
            </a:r>
            <a:r>
              <a:rPr lang="fr-FR" dirty="0" err="1" smtClean="0"/>
              <a:t>developments</a:t>
            </a:r>
            <a:r>
              <a:rPr lang="fr-FR" dirty="0" smtClean="0"/>
              <a:t> (SPARK </a:t>
            </a:r>
            <a:r>
              <a:rPr lang="fr-FR" dirty="0" err="1" smtClean="0"/>
              <a:t>lines</a:t>
            </a:r>
            <a:r>
              <a:rPr lang="fr-FR" dirty="0" smtClean="0"/>
              <a:t> count, </a:t>
            </a:r>
            <a:r>
              <a:rPr lang="fr-FR" dirty="0" err="1" smtClean="0"/>
              <a:t>contracts</a:t>
            </a:r>
            <a:r>
              <a:rPr lang="fr-FR" dirty="0" smtClean="0"/>
              <a:t> count + </a:t>
            </a:r>
            <a:r>
              <a:rPr lang="fr-FR" dirty="0" err="1" smtClean="0"/>
              <a:t>completeness</a:t>
            </a:r>
            <a:r>
              <a:rPr lang="fr-FR" dirty="0"/>
              <a:t> </a:t>
            </a:r>
            <a:r>
              <a:rPr lang="fr-FR" dirty="0" smtClean="0"/>
              <a:t>+ </a:t>
            </a:r>
            <a:r>
              <a:rPr lang="fr-FR" dirty="0" err="1" smtClean="0"/>
              <a:t>complexity</a:t>
            </a:r>
            <a:r>
              <a:rPr lang="fr-FR" dirty="0" smtClean="0"/>
              <a:t>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47420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O’PAVES </a:t>
            </a:r>
            <a:r>
              <a:rPr lang="fr-FR" dirty="0" smtClean="0"/>
              <a:t>– </a:t>
            </a:r>
            <a:r>
              <a:rPr lang="fr-FR" dirty="0" err="1" smtClean="0"/>
              <a:t>autonomous</a:t>
            </a:r>
            <a:r>
              <a:rPr lang="fr-FR" dirty="0" smtClean="0"/>
              <a:t> car </a:t>
            </a:r>
            <a:r>
              <a:rPr lang="fr-FR" dirty="0" err="1" smtClean="0"/>
              <a:t>platform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>
          <a:xfrm>
            <a:off x="1137423" y="1930400"/>
            <a:ext cx="10335439" cy="3884613"/>
          </a:xfrm>
        </p:spPr>
        <p:txBody>
          <a:bodyPr/>
          <a:lstStyle/>
          <a:p>
            <a:r>
              <a:rPr lang="fr-FR" dirty="0" smtClean="0"/>
              <a:t>1 </a:t>
            </a:r>
            <a:r>
              <a:rPr lang="fr-FR" dirty="0" err="1" smtClean="0"/>
              <a:t>year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Goals: </a:t>
            </a:r>
          </a:p>
          <a:p>
            <a:pPr marL="342900" indent="-342900">
              <a:buFont typeface="Wingdings" charset="2"/>
              <a:buChar char="ü"/>
            </a:pPr>
            <a:r>
              <a:rPr lang="fr-FR" dirty="0" err="1"/>
              <a:t>p</a:t>
            </a:r>
            <a:r>
              <a:rPr lang="fr-FR" dirty="0" err="1" smtClean="0"/>
              <a:t>rovide</a:t>
            </a:r>
            <a:r>
              <a:rPr lang="fr-FR" dirty="0" smtClean="0"/>
              <a:t> FLOSS </a:t>
            </a:r>
            <a:r>
              <a:rPr lang="fr-FR" dirty="0" err="1" smtClean="0"/>
              <a:t>platfor</a:t>
            </a:r>
            <a:r>
              <a:rPr lang="fr-FR" dirty="0" err="1" smtClean="0"/>
              <a:t>m</a:t>
            </a:r>
            <a:r>
              <a:rPr lang="fr-FR" dirty="0" smtClean="0"/>
              <a:t> (</a:t>
            </a:r>
            <a:r>
              <a:rPr lang="fr-FR" dirty="0" err="1" smtClean="0"/>
              <a:t>hard+soft</a:t>
            </a:r>
            <a:r>
              <a:rPr lang="fr-FR" dirty="0" smtClean="0"/>
              <a:t>) for </a:t>
            </a:r>
            <a:r>
              <a:rPr lang="fr-FR" dirty="0" err="1" smtClean="0"/>
              <a:t>autonomous</a:t>
            </a:r>
            <a:r>
              <a:rPr lang="fr-FR" dirty="0" smtClean="0"/>
              <a:t> </a:t>
            </a:r>
            <a:r>
              <a:rPr lang="fr-FR" dirty="0" err="1" smtClean="0"/>
              <a:t>driving</a:t>
            </a:r>
            <a:endParaRPr lang="fr-FR" dirty="0" smtClean="0"/>
          </a:p>
          <a:p>
            <a:pPr marL="342900" indent="-342900">
              <a:buFont typeface="Wingdings" charset="2"/>
              <a:buChar char="ü"/>
            </a:pPr>
            <a:r>
              <a:rPr lang="fr-FR" dirty="0" smtClean="0"/>
              <a:t>use SPARK </a:t>
            </a:r>
            <a:r>
              <a:rPr lang="fr-FR" dirty="0" smtClean="0"/>
              <a:t>and the Ada Driver Library</a:t>
            </a:r>
          </a:p>
          <a:p>
            <a:pPr marL="342900" indent="-342900">
              <a:buFont typeface="Wingdings" charset="2"/>
              <a:buChar char="ü"/>
            </a:pPr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PCB </a:t>
            </a:r>
            <a:r>
              <a:rPr lang="fr-FR" dirty="0" err="1" smtClean="0"/>
              <a:t>designed</a:t>
            </a:r>
            <a:r>
              <a:rPr lang="fr-FR" dirty="0" smtClean="0"/>
              <a:t> and </a:t>
            </a:r>
            <a:r>
              <a:rPr lang="fr-FR" dirty="0" err="1" smtClean="0"/>
              <a:t>printed</a:t>
            </a:r>
            <a:endParaRPr lang="fr-FR" dirty="0" smtClean="0"/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General architecture </a:t>
            </a:r>
            <a:r>
              <a:rPr lang="fr-FR" dirty="0" err="1" smtClean="0"/>
              <a:t>designed</a:t>
            </a:r>
            <a:endParaRPr lang="fr-FR" dirty="0" smtClean="0"/>
          </a:p>
          <a:p>
            <a:endParaRPr lang="fr-FR" dirty="0"/>
          </a:p>
        </p:txBody>
      </p:sp>
      <p:pic>
        <p:nvPicPr>
          <p:cNvPr id="4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7814" y="689849"/>
            <a:ext cx="1226915" cy="9382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325" y="4934544"/>
            <a:ext cx="3114675" cy="175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39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DENSO – </a:t>
            </a:r>
            <a:r>
              <a:rPr lang="fr-FR" dirty="0" err="1" smtClean="0"/>
              <a:t>fault</a:t>
            </a:r>
            <a:r>
              <a:rPr lang="fr-FR" dirty="0" smtClean="0"/>
              <a:t> model &amp; FFI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>
          <a:xfrm>
            <a:off x="1137423" y="1930400"/>
            <a:ext cx="10335439" cy="3884613"/>
          </a:xfrm>
        </p:spPr>
        <p:txBody>
          <a:bodyPr/>
          <a:lstStyle/>
          <a:p>
            <a:r>
              <a:rPr lang="fr-FR" dirty="0" smtClean="0"/>
              <a:t>2nd</a:t>
            </a:r>
            <a:r>
              <a:rPr lang="fr-FR" dirty="0" smtClean="0"/>
              <a:t> </a:t>
            </a:r>
            <a:r>
              <a:rPr lang="fr-FR" dirty="0" err="1" smtClean="0"/>
              <a:t>year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Goals: </a:t>
            </a:r>
          </a:p>
          <a:p>
            <a:pPr marL="342900" indent="-342900">
              <a:buFont typeface="Wingdings" charset="2"/>
              <a:buChar char="ü"/>
            </a:pPr>
            <a:r>
              <a:rPr lang="fr-FR" dirty="0" err="1" smtClean="0"/>
              <a:t>ensure</a:t>
            </a:r>
            <a:r>
              <a:rPr lang="fr-FR" dirty="0" smtClean="0"/>
              <a:t> </a:t>
            </a:r>
            <a:r>
              <a:rPr lang="fr-FR" dirty="0" err="1" smtClean="0"/>
              <a:t>correctness</a:t>
            </a:r>
            <a:r>
              <a:rPr lang="fr-FR" dirty="0" smtClean="0"/>
              <a:t> of </a:t>
            </a:r>
            <a:r>
              <a:rPr lang="fr-FR" dirty="0" err="1" smtClean="0"/>
              <a:t>fault</a:t>
            </a:r>
            <a:r>
              <a:rPr lang="fr-FR" dirty="0" smtClean="0"/>
              <a:t> model</a:t>
            </a:r>
          </a:p>
          <a:p>
            <a:pPr marL="342900" indent="-342900">
              <a:buFont typeface="Wingdings" charset="2"/>
              <a:buChar char="ü"/>
            </a:pPr>
            <a:r>
              <a:rPr lang="fr-FR" dirty="0" smtClean="0"/>
              <a:t>use SPARK in C </a:t>
            </a:r>
            <a:r>
              <a:rPr lang="fr-FR" dirty="0" err="1" smtClean="0"/>
              <a:t>context</a:t>
            </a:r>
            <a:r>
              <a:rPr lang="fr-FR" dirty="0" smtClean="0"/>
              <a:t> for </a:t>
            </a:r>
            <a:r>
              <a:rPr lang="fr-FR" dirty="0" err="1" smtClean="0"/>
              <a:t>proving</a:t>
            </a:r>
            <a:r>
              <a:rPr lang="fr-FR" dirty="0" smtClean="0"/>
              <a:t> </a:t>
            </a:r>
            <a:r>
              <a:rPr lang="fr-FR" dirty="0" err="1" smtClean="0"/>
              <a:t>Freedom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</a:t>
            </a:r>
            <a:r>
              <a:rPr lang="fr-FR" dirty="0" err="1" smtClean="0"/>
              <a:t>Interference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err="1" smtClean="0"/>
              <a:t>Fault</a:t>
            </a:r>
            <a:r>
              <a:rPr lang="fr-FR" dirty="0" smtClean="0"/>
              <a:t> model in Why3, </a:t>
            </a:r>
            <a:r>
              <a:rPr lang="fr-FR" dirty="0" err="1" smtClean="0"/>
              <a:t>proved</a:t>
            </a:r>
            <a:r>
              <a:rPr lang="fr-FR" dirty="0" smtClean="0"/>
              <a:t> correct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SPARK-to-C code </a:t>
            </a:r>
            <a:r>
              <a:rPr lang="fr-FR" dirty="0" err="1" smtClean="0"/>
              <a:t>generator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SPARK + </a:t>
            </a:r>
            <a:r>
              <a:rPr lang="fr-FR" dirty="0" err="1" smtClean="0"/>
              <a:t>access</a:t>
            </a:r>
            <a:r>
              <a:rPr lang="fr-FR" dirty="0" smtClean="0"/>
              <a:t> types to C</a:t>
            </a:r>
            <a:endParaRPr lang="fr-FR" dirty="0"/>
          </a:p>
          <a:p>
            <a:endParaRPr lang="fr-FR" dirty="0"/>
          </a:p>
        </p:txBody>
      </p:sp>
      <p:pic>
        <p:nvPicPr>
          <p:cNvPr id="4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7814" y="689849"/>
            <a:ext cx="1226915" cy="93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38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HONDA – </a:t>
            </a:r>
            <a:r>
              <a:rPr lang="fr-FR" dirty="0" err="1" smtClean="0"/>
              <a:t>formal</a:t>
            </a:r>
            <a:r>
              <a:rPr lang="fr-FR" dirty="0" smtClean="0"/>
              <a:t> and </a:t>
            </a:r>
            <a:r>
              <a:rPr lang="fr-FR" dirty="0" err="1" smtClean="0"/>
              <a:t>modeling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>
          <a:xfrm>
            <a:off x="1137423" y="1930400"/>
            <a:ext cx="10335439" cy="3884613"/>
          </a:xfrm>
        </p:spPr>
        <p:txBody>
          <a:bodyPr/>
          <a:lstStyle/>
          <a:p>
            <a:r>
              <a:rPr lang="fr-FR" dirty="0" smtClean="0"/>
              <a:t>1st stage </a:t>
            </a:r>
            <a:r>
              <a:rPr lang="mr-IN" dirty="0" smtClean="0"/>
              <a:t>–</a:t>
            </a:r>
            <a:r>
              <a:rPr lang="fr-FR" dirty="0" smtClean="0"/>
              <a:t> 3 stages total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Goals: </a:t>
            </a:r>
          </a:p>
          <a:p>
            <a:pPr marL="342900" indent="-342900">
              <a:buFont typeface="Wingdings" charset="2"/>
              <a:buChar char="ü"/>
            </a:pPr>
            <a:r>
              <a:rPr lang="fr-FR" dirty="0" err="1" smtClean="0"/>
              <a:t>write</a:t>
            </a:r>
            <a:r>
              <a:rPr lang="fr-FR" dirty="0" smtClean="0"/>
              <a:t> </a:t>
            </a:r>
            <a:r>
              <a:rPr lang="fr-FR" dirty="0" err="1" smtClean="0"/>
              <a:t>specifications</a:t>
            </a:r>
            <a:r>
              <a:rPr lang="fr-FR" dirty="0" smtClean="0"/>
              <a:t> in a </a:t>
            </a:r>
            <a:r>
              <a:rPr lang="fr-FR" dirty="0" err="1" smtClean="0"/>
              <a:t>formal</a:t>
            </a:r>
            <a:r>
              <a:rPr lang="fr-FR" dirty="0" smtClean="0"/>
              <a:t> notation</a:t>
            </a:r>
          </a:p>
          <a:p>
            <a:pPr marL="342900" indent="-342900">
              <a:buFont typeface="Wingdings" charset="2"/>
              <a:buChar char="ü"/>
            </a:pPr>
            <a:r>
              <a:rPr lang="fr-FR" dirty="0" err="1" smtClean="0"/>
              <a:t>verify</a:t>
            </a:r>
            <a:r>
              <a:rPr lang="fr-FR" dirty="0" smtClean="0"/>
              <a:t> </a:t>
            </a:r>
            <a:r>
              <a:rPr lang="fr-FR" dirty="0" err="1" smtClean="0"/>
              <a:t>specifications</a:t>
            </a:r>
            <a:r>
              <a:rPr lang="fr-FR" dirty="0" smtClean="0"/>
              <a:t> at code </a:t>
            </a:r>
            <a:r>
              <a:rPr lang="fr-FR" dirty="0" err="1" smtClean="0"/>
              <a:t>level</a:t>
            </a:r>
            <a:r>
              <a:rPr lang="fr-FR" dirty="0" smtClean="0"/>
              <a:t> (mix of C and Simulink)</a:t>
            </a:r>
            <a:endParaRPr lang="fr-FR" dirty="0" smtClean="0"/>
          </a:p>
          <a:p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written</a:t>
            </a:r>
            <a:r>
              <a:rPr lang="fr-FR" dirty="0" smtClean="0"/>
              <a:t> in SPARK </a:t>
            </a:r>
            <a:r>
              <a:rPr lang="fr-FR" dirty="0" err="1" smtClean="0"/>
              <a:t>from</a:t>
            </a:r>
            <a:r>
              <a:rPr lang="fr-FR" dirty="0" smtClean="0"/>
              <a:t> 4 </a:t>
            </a:r>
            <a:r>
              <a:rPr lang="fr-FR" dirty="0" err="1" smtClean="0"/>
              <a:t>requirements</a:t>
            </a:r>
            <a:endParaRPr lang="fr-FR" dirty="0" smtClean="0"/>
          </a:p>
          <a:p>
            <a:pPr marL="342900" indent="-342900">
              <a:buFont typeface="Courier New" charset="0"/>
              <a:buChar char="o"/>
            </a:pPr>
            <a:r>
              <a:rPr lang="fr-FR" dirty="0" err="1" smtClean="0"/>
              <a:t>Contracts</a:t>
            </a:r>
            <a:r>
              <a:rPr lang="fr-FR" dirty="0" smtClean="0"/>
              <a:t> </a:t>
            </a:r>
            <a:r>
              <a:rPr lang="fr-FR" dirty="0" err="1" smtClean="0"/>
              <a:t>checked</a:t>
            </a:r>
            <a:r>
              <a:rPr lang="fr-FR" dirty="0" smtClean="0"/>
              <a:t> </a:t>
            </a:r>
            <a:r>
              <a:rPr lang="fr-FR" dirty="0" err="1" smtClean="0"/>
              <a:t>formally</a:t>
            </a:r>
            <a:r>
              <a:rPr lang="fr-FR" dirty="0" smtClean="0"/>
              <a:t> (SPARK) </a:t>
            </a:r>
            <a:r>
              <a:rPr lang="fr-FR" dirty="0" smtClean="0"/>
              <a:t>or </a:t>
            </a:r>
            <a:r>
              <a:rPr lang="fr-FR" dirty="0" err="1" smtClean="0"/>
              <a:t>dynamically</a:t>
            </a:r>
            <a:r>
              <a:rPr lang="fr-FR" dirty="0" smtClean="0"/>
              <a:t> (C)</a:t>
            </a:r>
            <a:endParaRPr lang="fr-FR" dirty="0"/>
          </a:p>
          <a:p>
            <a:endParaRPr lang="fr-FR" dirty="0"/>
          </a:p>
        </p:txBody>
      </p:sp>
      <p:pic>
        <p:nvPicPr>
          <p:cNvPr id="4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7814" y="689849"/>
            <a:ext cx="1226915" cy="93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2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CAP 2018 – </a:t>
            </a:r>
            <a:r>
              <a:rPr lang="fr-FR" dirty="0" err="1" smtClean="0"/>
              <a:t>certified</a:t>
            </a:r>
            <a:r>
              <a:rPr lang="fr-FR" dirty="0" smtClean="0"/>
              <a:t> drone </a:t>
            </a:r>
            <a:r>
              <a:rPr lang="fr-FR" dirty="0" err="1" smtClean="0"/>
              <a:t>autopilot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/>
              <a:t>3 </a:t>
            </a:r>
            <a:r>
              <a:rPr lang="fr-FR" dirty="0" err="1"/>
              <a:t>years</a:t>
            </a:r>
            <a:r>
              <a:rPr lang="fr-FR" dirty="0"/>
              <a:t> – </a:t>
            </a:r>
            <a:r>
              <a:rPr lang="fr-FR" dirty="0" err="1" smtClean="0"/>
              <a:t>two</a:t>
            </a:r>
            <a:r>
              <a:rPr lang="fr-FR" dirty="0" smtClean="0"/>
              <a:t> </a:t>
            </a:r>
            <a:r>
              <a:rPr lang="fr-FR" dirty="0" err="1" smtClean="0"/>
              <a:t>years</a:t>
            </a:r>
            <a:r>
              <a:rPr lang="fr-FR" dirty="0" smtClean="0"/>
              <a:t> to go</a:t>
            </a:r>
            <a:endParaRPr lang="fr-FR" dirty="0"/>
          </a:p>
          <a:p>
            <a:endParaRPr lang="fr-FR" dirty="0"/>
          </a:p>
          <a:p>
            <a:r>
              <a:rPr lang="fr-FR" dirty="0"/>
              <a:t>Goal: </a:t>
            </a:r>
            <a:r>
              <a:rPr lang="fr-FR" dirty="0" err="1" smtClean="0"/>
              <a:t>produce</a:t>
            </a:r>
            <a:r>
              <a:rPr lang="fr-FR" dirty="0" smtClean="0"/>
              <a:t> a drone </a:t>
            </a:r>
            <a:r>
              <a:rPr lang="fr-FR" dirty="0" err="1" smtClean="0"/>
              <a:t>autopilot</a:t>
            </a:r>
            <a:r>
              <a:rPr lang="fr-FR" dirty="0" smtClean="0"/>
              <a:t> </a:t>
            </a:r>
            <a:r>
              <a:rPr lang="fr-FR" dirty="0" err="1" smtClean="0"/>
              <a:t>certifiable</a:t>
            </a:r>
            <a:r>
              <a:rPr lang="fr-FR" dirty="0" smtClean="0"/>
              <a:t> to DO-178C</a:t>
            </a:r>
          </a:p>
          <a:p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Plans </a:t>
            </a:r>
            <a:r>
              <a:rPr lang="fr-FR" dirty="0" err="1" smtClean="0"/>
              <a:t>according</a:t>
            </a:r>
            <a:r>
              <a:rPr lang="fr-FR" dirty="0" smtClean="0"/>
              <a:t> to DO-178C are </a:t>
            </a:r>
            <a:r>
              <a:rPr lang="fr-FR" dirty="0" err="1" smtClean="0"/>
              <a:t>finished</a:t>
            </a:r>
            <a:endParaRPr lang="fr-FR" dirty="0" smtClean="0"/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First application of SPARK to the new DO-178C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Port of GNAT / </a:t>
            </a:r>
            <a:r>
              <a:rPr lang="fr-FR" dirty="0" err="1" smtClean="0"/>
              <a:t>GNATcoverage</a:t>
            </a:r>
            <a:r>
              <a:rPr lang="fr-FR" dirty="0" smtClean="0"/>
              <a:t> to ARM Cortex M7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Use of hardware probes in </a:t>
            </a:r>
            <a:r>
              <a:rPr lang="fr-FR" dirty="0" err="1" smtClean="0"/>
              <a:t>GNATcoverage</a:t>
            </a:r>
            <a:r>
              <a:rPr lang="fr-FR" dirty="0" smtClean="0"/>
              <a:t> for ARM Cortex M7</a:t>
            </a:r>
            <a:endParaRPr lang="fr-FR" dirty="0"/>
          </a:p>
        </p:txBody>
      </p:sp>
      <p:pic>
        <p:nvPicPr>
          <p:cNvPr id="4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5424" y="329618"/>
            <a:ext cx="1476508" cy="34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692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PROOFINUSE – </a:t>
            </a:r>
            <a:r>
              <a:rPr lang="fr-FR" dirty="0" err="1" smtClean="0"/>
              <a:t>next</a:t>
            </a:r>
            <a:r>
              <a:rPr lang="fr-FR" dirty="0" smtClean="0"/>
              <a:t> </a:t>
            </a:r>
            <a:r>
              <a:rPr lang="fr-FR" dirty="0" err="1" smtClean="0"/>
              <a:t>gen</a:t>
            </a:r>
            <a:r>
              <a:rPr lang="fr-FR" dirty="0" smtClean="0"/>
              <a:t> for SPARK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>
          <a:xfrm>
            <a:off x="1137424" y="1930400"/>
            <a:ext cx="10049689" cy="3884613"/>
          </a:xfrm>
        </p:spPr>
        <p:txBody>
          <a:bodyPr/>
          <a:lstStyle/>
          <a:p>
            <a:r>
              <a:rPr lang="fr-FR" dirty="0"/>
              <a:t>3 </a:t>
            </a:r>
            <a:r>
              <a:rPr lang="fr-FR" dirty="0" err="1"/>
              <a:t>years</a:t>
            </a:r>
            <a:r>
              <a:rPr lang="fr-FR" dirty="0"/>
              <a:t> – in the </a:t>
            </a:r>
            <a:r>
              <a:rPr lang="fr-FR" dirty="0" smtClean="0"/>
              <a:t>end</a:t>
            </a:r>
            <a:endParaRPr lang="fr-FR" dirty="0"/>
          </a:p>
          <a:p>
            <a:endParaRPr lang="fr-FR" dirty="0"/>
          </a:p>
          <a:p>
            <a:r>
              <a:rPr lang="fr-FR" dirty="0" smtClean="0"/>
              <a:t>Goals: </a:t>
            </a:r>
            <a:r>
              <a:rPr lang="fr-FR" dirty="0" err="1" smtClean="0"/>
              <a:t>Solve</a:t>
            </a:r>
            <a:r>
              <a:rPr lang="fr-FR" dirty="0" smtClean="0"/>
              <a:t> four </a:t>
            </a:r>
            <a:r>
              <a:rPr lang="fr-FR" dirty="0" err="1" smtClean="0"/>
              <a:t>difficult</a:t>
            </a:r>
            <a:r>
              <a:rPr lang="fr-FR" dirty="0" smtClean="0"/>
              <a:t> </a:t>
            </a:r>
            <a:r>
              <a:rPr lang="fr-FR" dirty="0" err="1" smtClean="0"/>
              <a:t>problems</a:t>
            </a:r>
            <a:r>
              <a:rPr lang="fr-FR" dirty="0" smtClean="0"/>
              <a:t> in proof </a:t>
            </a:r>
            <a:r>
              <a:rPr lang="fr-FR" dirty="0" err="1" smtClean="0"/>
              <a:t>technology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Achievements</a:t>
            </a:r>
            <a:r>
              <a:rPr lang="fr-FR" dirty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Support of </a:t>
            </a:r>
            <a:r>
              <a:rPr lang="fr-FR" dirty="0" err="1" smtClean="0"/>
              <a:t>bitwise</a:t>
            </a:r>
            <a:r>
              <a:rPr lang="fr-FR" dirty="0" smtClean="0"/>
              <a:t> and </a:t>
            </a:r>
            <a:r>
              <a:rPr lang="fr-FR" dirty="0" err="1" smtClean="0"/>
              <a:t>modular</a:t>
            </a:r>
            <a:r>
              <a:rPr lang="fr-FR" dirty="0" smtClean="0"/>
              <a:t> </a:t>
            </a:r>
            <a:r>
              <a:rPr lang="fr-FR" dirty="0" err="1" smtClean="0"/>
              <a:t>arithmetic</a:t>
            </a:r>
            <a:r>
              <a:rPr lang="fr-FR" dirty="0" smtClean="0"/>
              <a:t> (in SPARK Pro 16)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Support of </a:t>
            </a:r>
            <a:r>
              <a:rPr lang="fr-FR" dirty="0" err="1" smtClean="0"/>
              <a:t>counterexamples</a:t>
            </a:r>
            <a:r>
              <a:rPr lang="fr-FR" dirty="0" smtClean="0"/>
              <a:t> (in SPARK Pro 16)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Native </a:t>
            </a:r>
            <a:r>
              <a:rPr lang="fr-FR" dirty="0" err="1" smtClean="0"/>
              <a:t>prover</a:t>
            </a:r>
            <a:r>
              <a:rPr lang="fr-FR" dirty="0" smtClean="0"/>
              <a:t> support of </a:t>
            </a:r>
            <a:r>
              <a:rPr lang="fr-FR" dirty="0" err="1" smtClean="0"/>
              <a:t>floats</a:t>
            </a:r>
            <a:r>
              <a:rPr lang="fr-FR" dirty="0" smtClean="0"/>
              <a:t> (in SPARK Pro 17 or 18)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Interactive proof at source code </a:t>
            </a:r>
            <a:r>
              <a:rPr lang="fr-FR" dirty="0" err="1" smtClean="0"/>
              <a:t>level</a:t>
            </a:r>
            <a:r>
              <a:rPr lang="fr-FR" dirty="0" smtClean="0"/>
              <a:t> (in SPARK Pro 18)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2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Next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>
          <a:xfrm>
            <a:off x="1451750" y="3473450"/>
            <a:ext cx="1434326" cy="1184275"/>
          </a:xfrm>
        </p:spPr>
        <p:txBody>
          <a:bodyPr/>
          <a:lstStyle/>
          <a:p>
            <a:pPr algn="ctr"/>
            <a:r>
              <a:rPr lang="fr-FR" sz="2800" dirty="0" err="1" smtClean="0"/>
              <a:t>SysML</a:t>
            </a:r>
            <a:endParaRPr lang="fr-FR" sz="2800" dirty="0" smtClean="0"/>
          </a:p>
          <a:p>
            <a:pPr algn="ctr"/>
            <a:r>
              <a:rPr lang="fr-FR" sz="2800" dirty="0" smtClean="0"/>
              <a:t>AADL</a:t>
            </a:r>
          </a:p>
        </p:txBody>
      </p:sp>
      <p:sp>
        <p:nvSpPr>
          <p:cNvPr id="5" name="Espace réservé du texte 2"/>
          <p:cNvSpPr txBox="1">
            <a:spLocks/>
          </p:cNvSpPr>
          <p:nvPr/>
        </p:nvSpPr>
        <p:spPr>
          <a:xfrm>
            <a:off x="1289824" y="2082800"/>
            <a:ext cx="9902051" cy="68421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800" smtClean="0"/>
              <a:t>SYSTEM TO SOFTWARE INTEGRITY PRESERVATION</a:t>
            </a:r>
            <a:endParaRPr lang="fr-FR" sz="2800" dirty="0"/>
          </a:p>
        </p:txBody>
      </p:sp>
      <p:sp>
        <p:nvSpPr>
          <p:cNvPr id="6" name="Espace réservé du texte 2"/>
          <p:cNvSpPr txBox="1">
            <a:spLocks/>
          </p:cNvSpPr>
          <p:nvPr/>
        </p:nvSpPr>
        <p:spPr>
          <a:xfrm>
            <a:off x="8633599" y="3059111"/>
            <a:ext cx="1882001" cy="159861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dirty="0" smtClean="0"/>
              <a:t>Ada</a:t>
            </a:r>
          </a:p>
          <a:p>
            <a:pPr algn="ctr"/>
            <a:r>
              <a:rPr lang="fr-FR" sz="2800" dirty="0" smtClean="0"/>
              <a:t>SPARK</a:t>
            </a:r>
          </a:p>
          <a:p>
            <a:pPr algn="ctr"/>
            <a:r>
              <a:rPr lang="fr-FR" sz="2800" dirty="0" smtClean="0"/>
              <a:t>MISRA C</a:t>
            </a:r>
          </a:p>
        </p:txBody>
      </p:sp>
      <p:sp>
        <p:nvSpPr>
          <p:cNvPr id="7" name="Espace réservé du texte 2"/>
          <p:cNvSpPr txBox="1">
            <a:spLocks/>
          </p:cNvSpPr>
          <p:nvPr/>
        </p:nvSpPr>
        <p:spPr>
          <a:xfrm>
            <a:off x="4914085" y="3473450"/>
            <a:ext cx="2072501" cy="118427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dirty="0" smtClean="0"/>
              <a:t>Simulink</a:t>
            </a:r>
          </a:p>
          <a:p>
            <a:pPr algn="ctr"/>
            <a:r>
              <a:rPr lang="fr-FR" sz="2800" dirty="0" err="1" smtClean="0"/>
              <a:t>Stateflow</a:t>
            </a:r>
            <a:endParaRPr lang="fr-FR" sz="2800" dirty="0" smtClean="0"/>
          </a:p>
        </p:txBody>
      </p:sp>
      <p:cxnSp>
        <p:nvCxnSpPr>
          <p:cNvPr id="9" name="Connecteur droit avec flèche 8"/>
          <p:cNvCxnSpPr>
            <a:stCxn id="3" idx="0"/>
          </p:cNvCxnSpPr>
          <p:nvPr/>
        </p:nvCxnSpPr>
        <p:spPr>
          <a:xfrm flipV="1">
            <a:off x="2168913" y="2669382"/>
            <a:ext cx="0" cy="804068"/>
          </a:xfrm>
          <a:prstGeom prst="straightConnector1">
            <a:avLst/>
          </a:prstGeom>
          <a:ln w="508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/>
          <p:nvPr/>
        </p:nvCxnSpPr>
        <p:spPr>
          <a:xfrm flipH="1" flipV="1">
            <a:off x="4764475" y="2657077"/>
            <a:ext cx="4222363" cy="816373"/>
          </a:xfrm>
          <a:prstGeom prst="straightConnector1">
            <a:avLst/>
          </a:prstGeom>
          <a:ln w="508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Flèche vers la droite 12"/>
          <p:cNvSpPr/>
          <p:nvPr/>
        </p:nvSpPr>
        <p:spPr>
          <a:xfrm>
            <a:off x="3164683" y="3752056"/>
            <a:ext cx="1527947" cy="34210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lèche vers la droite 13"/>
          <p:cNvSpPr/>
          <p:nvPr/>
        </p:nvSpPr>
        <p:spPr>
          <a:xfrm>
            <a:off x="7033807" y="3752055"/>
            <a:ext cx="1527947" cy="342107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space réservé du texte 2"/>
          <p:cNvSpPr txBox="1">
            <a:spLocks/>
          </p:cNvSpPr>
          <p:nvPr/>
        </p:nvSpPr>
        <p:spPr>
          <a:xfrm>
            <a:off x="453308" y="5364162"/>
            <a:ext cx="3431208" cy="132000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dirty="0" err="1"/>
              <a:t>Structured</a:t>
            </a:r>
            <a:r>
              <a:rPr lang="fr-FR" sz="2800" dirty="0"/>
              <a:t> NL</a:t>
            </a:r>
          </a:p>
          <a:p>
            <a:pPr algn="ctr"/>
            <a:r>
              <a:rPr lang="fr-FR" sz="2800" dirty="0" smtClean="0"/>
              <a:t>AGREE</a:t>
            </a:r>
            <a:r>
              <a:rPr lang="fr-FR" sz="2800" dirty="0"/>
              <a:t> </a:t>
            </a:r>
            <a:r>
              <a:rPr lang="fr-FR" sz="2800" dirty="0" smtClean="0"/>
              <a:t>OCRA OCL</a:t>
            </a:r>
          </a:p>
        </p:txBody>
      </p:sp>
      <p:cxnSp>
        <p:nvCxnSpPr>
          <p:cNvPr id="16" name="Connecteur droit avec flèche 15"/>
          <p:cNvCxnSpPr/>
          <p:nvPr/>
        </p:nvCxnSpPr>
        <p:spPr>
          <a:xfrm flipV="1">
            <a:off x="2168912" y="4536282"/>
            <a:ext cx="0" cy="804068"/>
          </a:xfrm>
          <a:prstGeom prst="straightConnector1">
            <a:avLst/>
          </a:prstGeom>
          <a:ln w="508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Espace réservé du texte 2"/>
          <p:cNvSpPr txBox="1">
            <a:spLocks/>
          </p:cNvSpPr>
          <p:nvPr/>
        </p:nvSpPr>
        <p:spPr>
          <a:xfrm>
            <a:off x="4191870" y="5364162"/>
            <a:ext cx="3431208" cy="132000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dirty="0" smtClean="0"/>
              <a:t>Assertion </a:t>
            </a:r>
          </a:p>
          <a:p>
            <a:pPr algn="ctr"/>
            <a:r>
              <a:rPr lang="fr-FR" sz="2800" dirty="0" smtClean="0"/>
              <a:t>blocks</a:t>
            </a:r>
          </a:p>
        </p:txBody>
      </p:sp>
      <p:cxnSp>
        <p:nvCxnSpPr>
          <p:cNvPr id="18" name="Connecteur droit avec flèche 17"/>
          <p:cNvCxnSpPr/>
          <p:nvPr/>
        </p:nvCxnSpPr>
        <p:spPr>
          <a:xfrm flipV="1">
            <a:off x="5907474" y="4536282"/>
            <a:ext cx="0" cy="804068"/>
          </a:xfrm>
          <a:prstGeom prst="straightConnector1">
            <a:avLst/>
          </a:prstGeom>
          <a:ln w="508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Espace réservé du texte 2"/>
          <p:cNvSpPr txBox="1">
            <a:spLocks/>
          </p:cNvSpPr>
          <p:nvPr/>
        </p:nvSpPr>
        <p:spPr>
          <a:xfrm>
            <a:off x="7930432" y="5364162"/>
            <a:ext cx="3431208" cy="132000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None/>
              <a:defRPr sz="2400" b="0" kern="1200" baseline="0">
                <a:solidFill>
                  <a:srgbClr val="F3F3F6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dirty="0" err="1" smtClean="0"/>
              <a:t>Contracts</a:t>
            </a:r>
            <a:endParaRPr lang="fr-FR" sz="2800" dirty="0" smtClean="0"/>
          </a:p>
        </p:txBody>
      </p:sp>
      <p:cxnSp>
        <p:nvCxnSpPr>
          <p:cNvPr id="20" name="Connecteur droit avec flèche 19"/>
          <p:cNvCxnSpPr/>
          <p:nvPr/>
        </p:nvCxnSpPr>
        <p:spPr>
          <a:xfrm flipV="1">
            <a:off x="9646036" y="4536282"/>
            <a:ext cx="0" cy="804068"/>
          </a:xfrm>
          <a:prstGeom prst="straightConnector1">
            <a:avLst/>
          </a:prstGeom>
          <a:ln w="5080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1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448" y="708278"/>
            <a:ext cx="999967" cy="999967"/>
          </a:xfrm>
          <a:prstGeom prst="rect">
            <a:avLst/>
          </a:prstGeom>
        </p:spPr>
      </p:pic>
      <p:pic>
        <p:nvPicPr>
          <p:cNvPr id="22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3599" y="798105"/>
            <a:ext cx="1226915" cy="938229"/>
          </a:xfrm>
          <a:prstGeom prst="rect">
            <a:avLst/>
          </a:prstGeom>
        </p:spPr>
      </p:pic>
      <p:pic>
        <p:nvPicPr>
          <p:cNvPr id="23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2312" y="753521"/>
            <a:ext cx="1027395" cy="1027395"/>
          </a:xfrm>
          <a:prstGeom prst="rect">
            <a:avLst/>
          </a:prstGeom>
        </p:spPr>
      </p:pic>
      <p:pic>
        <p:nvPicPr>
          <p:cNvPr id="24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23028" y="679006"/>
            <a:ext cx="748707" cy="113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67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Why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smtClean="0"/>
              <a:t>To do </a:t>
            </a:r>
            <a:r>
              <a:rPr lang="fr-FR" dirty="0" err="1" smtClean="0"/>
              <a:t>something</a:t>
            </a:r>
            <a:r>
              <a:rPr lang="fr-FR" dirty="0" smtClean="0"/>
              <a:t> fun.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7501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Why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strike="sngStrike" dirty="0" smtClean="0"/>
              <a:t>To do </a:t>
            </a:r>
            <a:r>
              <a:rPr lang="fr-FR" strike="sngStrike" dirty="0" err="1" smtClean="0"/>
              <a:t>something</a:t>
            </a:r>
            <a:r>
              <a:rPr lang="fr-FR" strike="sngStrike" dirty="0" smtClean="0"/>
              <a:t> fun.</a:t>
            </a:r>
          </a:p>
          <a:p>
            <a:r>
              <a:rPr lang="fr-FR" dirty="0" smtClean="0"/>
              <a:t>To </a:t>
            </a:r>
            <a:r>
              <a:rPr lang="fr-FR" dirty="0" err="1" smtClean="0"/>
              <a:t>get</a:t>
            </a:r>
            <a:r>
              <a:rPr lang="fr-FR" dirty="0" smtClean="0"/>
              <a:t> public money.</a:t>
            </a:r>
            <a:endParaRPr lang="fr-FR" dirty="0"/>
          </a:p>
          <a:p>
            <a:endParaRPr lang="fr-FR" strike="sngStrike" dirty="0"/>
          </a:p>
        </p:txBody>
      </p:sp>
    </p:spTree>
    <p:extLst>
      <p:ext uri="{BB962C8B-B14F-4D97-AF65-F5344CB8AC3E}">
        <p14:creationId xmlns:p14="http://schemas.microsoft.com/office/powerpoint/2010/main" val="163368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Why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strike="sngStrike" dirty="0" smtClean="0"/>
              <a:t>To do </a:t>
            </a:r>
            <a:r>
              <a:rPr lang="fr-FR" strike="sngStrike" dirty="0" err="1" smtClean="0"/>
              <a:t>something</a:t>
            </a:r>
            <a:r>
              <a:rPr lang="fr-FR" strike="sngStrike" dirty="0" smtClean="0"/>
              <a:t> fun.</a:t>
            </a:r>
          </a:p>
          <a:p>
            <a:r>
              <a:rPr lang="fr-FR" strike="sngStrike" dirty="0" smtClean="0"/>
              <a:t>To </a:t>
            </a:r>
            <a:r>
              <a:rPr lang="fr-FR" strike="sngStrike" dirty="0" err="1" smtClean="0"/>
              <a:t>get</a:t>
            </a:r>
            <a:r>
              <a:rPr lang="fr-FR" strike="sngStrike" dirty="0" smtClean="0"/>
              <a:t> public money.</a:t>
            </a:r>
          </a:p>
          <a:p>
            <a:endParaRPr lang="fr-FR" strike="sngStrike" dirty="0"/>
          </a:p>
          <a:p>
            <a:r>
              <a:rPr lang="fr-FR" dirty="0" smtClean="0"/>
              <a:t>To </a:t>
            </a:r>
            <a:r>
              <a:rPr lang="fr-FR" dirty="0" err="1" smtClean="0"/>
              <a:t>investigate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others</a:t>
            </a:r>
            <a:r>
              <a:rPr lang="fr-FR" dirty="0" smtClean="0"/>
              <a:t> solutions to </a:t>
            </a:r>
            <a:r>
              <a:rPr lang="fr-FR" dirty="0" err="1" smtClean="0"/>
              <a:t>difficult</a:t>
            </a:r>
            <a:r>
              <a:rPr lang="fr-FR" dirty="0" smtClean="0"/>
              <a:t> challenges.</a:t>
            </a:r>
          </a:p>
          <a:p>
            <a:r>
              <a:rPr lang="fr-FR" dirty="0" smtClean="0"/>
              <a:t>To </a:t>
            </a:r>
            <a:r>
              <a:rPr lang="fr-FR" dirty="0" err="1" smtClean="0"/>
              <a:t>try</a:t>
            </a:r>
            <a:r>
              <a:rPr lang="fr-FR" dirty="0" smtClean="0"/>
              <a:t> out state-of-the-art techniques </a:t>
            </a:r>
            <a:r>
              <a:rPr lang="fr-FR" dirty="0" err="1" smtClean="0"/>
              <a:t>from</a:t>
            </a:r>
            <a:r>
              <a:rPr lang="fr-FR" dirty="0" smtClean="0"/>
              <a:t> </a:t>
            </a:r>
            <a:r>
              <a:rPr lang="fr-FR" dirty="0" err="1" smtClean="0"/>
              <a:t>academia</a:t>
            </a:r>
            <a:r>
              <a:rPr lang="fr-FR" dirty="0" smtClean="0"/>
              <a:t>.</a:t>
            </a:r>
          </a:p>
          <a:p>
            <a:r>
              <a:rPr lang="fr-FR" dirty="0" smtClean="0"/>
              <a:t>To </a:t>
            </a:r>
            <a:r>
              <a:rPr lang="fr-FR" dirty="0" err="1" smtClean="0"/>
              <a:t>better</a:t>
            </a:r>
            <a:r>
              <a:rPr lang="fr-FR" dirty="0" smtClean="0"/>
              <a:t> </a:t>
            </a:r>
            <a:r>
              <a:rPr lang="fr-FR" dirty="0" err="1" smtClean="0"/>
              <a:t>understand</a:t>
            </a:r>
            <a:r>
              <a:rPr lang="fr-FR" dirty="0" smtClean="0"/>
              <a:t> the </a:t>
            </a:r>
            <a:r>
              <a:rPr lang="fr-FR" dirty="0" err="1" smtClean="0"/>
              <a:t>current</a:t>
            </a:r>
            <a:r>
              <a:rPr lang="fr-FR" dirty="0" smtClean="0"/>
              <a:t> </a:t>
            </a:r>
            <a:r>
              <a:rPr lang="fr-FR" dirty="0" err="1" smtClean="0"/>
              <a:t>needs</a:t>
            </a:r>
            <a:r>
              <a:rPr lang="fr-FR" dirty="0" smtClean="0"/>
              <a:t> of </a:t>
            </a:r>
            <a:r>
              <a:rPr lang="fr-FR" dirty="0" err="1" smtClean="0"/>
              <a:t>our</a:t>
            </a:r>
            <a:r>
              <a:rPr lang="fr-FR" dirty="0" smtClean="0"/>
              <a:t> </a:t>
            </a:r>
            <a:r>
              <a:rPr lang="fr-FR" dirty="0" err="1" smtClean="0"/>
              <a:t>customers</a:t>
            </a:r>
            <a:r>
              <a:rPr lang="fr-FR" dirty="0" smtClean="0"/>
              <a:t>.</a:t>
            </a:r>
          </a:p>
          <a:p>
            <a:r>
              <a:rPr lang="fr-FR" dirty="0" smtClean="0"/>
              <a:t>To </a:t>
            </a:r>
            <a:r>
              <a:rPr lang="fr-FR" dirty="0" err="1" smtClean="0"/>
              <a:t>anticipate</a:t>
            </a:r>
            <a:r>
              <a:rPr lang="fr-FR" dirty="0" smtClean="0"/>
              <a:t> </a:t>
            </a:r>
            <a:r>
              <a:rPr lang="fr-FR" dirty="0" err="1" smtClean="0"/>
              <a:t>together</a:t>
            </a:r>
            <a:r>
              <a:rPr lang="fr-FR" dirty="0" smtClean="0"/>
              <a:t> future </a:t>
            </a:r>
            <a:r>
              <a:rPr lang="fr-FR" dirty="0" err="1" smtClean="0"/>
              <a:t>needs</a:t>
            </a:r>
            <a:r>
              <a:rPr lang="fr-FR" dirty="0" smtClean="0"/>
              <a:t>.</a:t>
            </a:r>
          </a:p>
          <a:p>
            <a:r>
              <a:rPr lang="fr-FR" dirty="0" smtClean="0"/>
              <a:t>To </a:t>
            </a:r>
            <a:r>
              <a:rPr lang="fr-FR" dirty="0" err="1" smtClean="0"/>
              <a:t>develop</a:t>
            </a:r>
            <a:r>
              <a:rPr lang="fr-FR" dirty="0" smtClean="0"/>
              <a:t> the </a:t>
            </a:r>
            <a:r>
              <a:rPr lang="fr-FR" dirty="0" err="1" smtClean="0"/>
              <a:t>technology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become</a:t>
            </a:r>
            <a:r>
              <a:rPr lang="fr-FR" dirty="0" smtClean="0"/>
              <a:t> new </a:t>
            </a:r>
            <a:r>
              <a:rPr lang="fr-FR" dirty="0" err="1" smtClean="0"/>
              <a:t>tools</a:t>
            </a:r>
            <a:r>
              <a:rPr lang="fr-FR" dirty="0" smtClean="0"/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9580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Past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 smtClean="0"/>
              <a:t>Non </a:t>
            </a:r>
            <a:r>
              <a:rPr lang="fr-FR" dirty="0" err="1" smtClean="0"/>
              <a:t>instrumented</a:t>
            </a:r>
            <a:r>
              <a:rPr lang="fr-FR" dirty="0" smtClean="0"/>
              <a:t> </a:t>
            </a:r>
            <a:r>
              <a:rPr lang="fr-FR" dirty="0" err="1" smtClean="0"/>
              <a:t>coverage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r>
              <a:rPr lang="fr-FR" dirty="0" smtClean="0"/>
              <a:t> for DO-178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err="1" smtClean="0"/>
              <a:t>Simplifying</a:t>
            </a:r>
            <a:r>
              <a:rPr lang="fr-FR" dirty="0" smtClean="0"/>
              <a:t> the use of </a:t>
            </a:r>
            <a:r>
              <a:rPr lang="fr-FR" dirty="0" err="1" smtClean="0"/>
              <a:t>formal</a:t>
            </a:r>
            <a:r>
              <a:rPr lang="fr-FR" dirty="0" smtClean="0"/>
              <a:t> </a:t>
            </a:r>
            <a:r>
              <a:rPr lang="fr-FR" dirty="0" err="1" smtClean="0"/>
              <a:t>methods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 smtClean="0"/>
              <a:t>MDE </a:t>
            </a:r>
            <a:r>
              <a:rPr lang="fr-FR" dirty="0" err="1" smtClean="0"/>
              <a:t>with</a:t>
            </a:r>
            <a:r>
              <a:rPr lang="fr-FR" dirty="0" smtClean="0"/>
              <a:t> qualifiable, </a:t>
            </a:r>
            <a:r>
              <a:rPr lang="fr-FR" dirty="0" err="1" smtClean="0"/>
              <a:t>tunable</a:t>
            </a:r>
            <a:r>
              <a:rPr lang="fr-FR" dirty="0" smtClean="0"/>
              <a:t> and open-source code </a:t>
            </a:r>
            <a:r>
              <a:rPr lang="fr-FR" dirty="0" err="1" smtClean="0"/>
              <a:t>generators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478" y="5681222"/>
            <a:ext cx="2828578" cy="81321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2951" y="5681222"/>
            <a:ext cx="1917163" cy="884273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1093813" y="5764664"/>
            <a:ext cx="28062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smtClean="0"/>
              <a:t>COUVERTURE</a:t>
            </a:r>
            <a:endParaRPr lang="fr-FR" sz="3600" b="1" dirty="0"/>
          </a:p>
        </p:txBody>
      </p:sp>
    </p:spTree>
    <p:extLst>
      <p:ext uri="{BB962C8B-B14F-4D97-AF65-F5344CB8AC3E}">
        <p14:creationId xmlns:p14="http://schemas.microsoft.com/office/powerpoint/2010/main" val="759788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Results</a:t>
            </a:r>
            <a:r>
              <a:rPr lang="fr-FR" dirty="0" smtClean="0"/>
              <a:t> of </a:t>
            </a:r>
            <a:r>
              <a:rPr lang="fr-FR" dirty="0" err="1" smtClean="0"/>
              <a:t>Past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 err="1" smtClean="0"/>
              <a:t>Qualified</a:t>
            </a:r>
            <a:r>
              <a:rPr lang="fr-FR" dirty="0" smtClean="0"/>
              <a:t> non </a:t>
            </a:r>
            <a:r>
              <a:rPr lang="fr-FR" dirty="0" err="1" smtClean="0"/>
              <a:t>instrumented</a:t>
            </a:r>
            <a:r>
              <a:rPr lang="fr-FR" dirty="0" smtClean="0"/>
              <a:t> </a:t>
            </a:r>
            <a:r>
              <a:rPr lang="fr-FR" dirty="0" err="1" smtClean="0"/>
              <a:t>coverage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r>
              <a:rPr lang="fr-FR" dirty="0" smtClean="0"/>
              <a:t> for </a:t>
            </a:r>
            <a:r>
              <a:rPr lang="fr-FR" dirty="0" err="1" smtClean="0"/>
              <a:t>many</a:t>
            </a:r>
            <a:r>
              <a:rPr lang="fr-FR" dirty="0" smtClean="0"/>
              <a:t> </a:t>
            </a:r>
            <a:r>
              <a:rPr lang="fr-FR" dirty="0" err="1" smtClean="0"/>
              <a:t>domains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err="1" smtClean="0"/>
              <a:t>Combined</a:t>
            </a:r>
            <a:r>
              <a:rPr lang="fr-FR" dirty="0" smtClean="0"/>
              <a:t> </a:t>
            </a:r>
            <a:r>
              <a:rPr lang="fr-FR" dirty="0" err="1" smtClean="0"/>
              <a:t>verification</a:t>
            </a:r>
            <a:r>
              <a:rPr lang="fr-FR" dirty="0" smtClean="0"/>
              <a:t> by </a:t>
            </a:r>
            <a:r>
              <a:rPr lang="fr-FR" dirty="0" err="1" smtClean="0"/>
              <a:t>testing</a:t>
            </a:r>
            <a:r>
              <a:rPr lang="fr-FR" dirty="0" smtClean="0"/>
              <a:t> and </a:t>
            </a:r>
            <a:r>
              <a:rPr lang="fr-FR" dirty="0" err="1" smtClean="0"/>
              <a:t>formal</a:t>
            </a:r>
            <a:r>
              <a:rPr lang="fr-FR" dirty="0" smtClean="0"/>
              <a:t> </a:t>
            </a:r>
            <a:r>
              <a:rPr lang="fr-FR" dirty="0" err="1" smtClean="0"/>
              <a:t>methods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2"/>
          </p:nvPr>
        </p:nvSpPr>
        <p:spPr>
          <a:xfrm>
            <a:off x="8389735" y="2923309"/>
            <a:ext cx="2354465" cy="1995055"/>
          </a:xfrm>
        </p:spPr>
        <p:txBody>
          <a:bodyPr/>
          <a:lstStyle/>
          <a:p>
            <a:r>
              <a:rPr lang="fr-FR" dirty="0"/>
              <a:t>Q</a:t>
            </a:r>
            <a:r>
              <a:rPr lang="fr-FR" dirty="0" smtClean="0"/>
              <a:t>ualifiable, </a:t>
            </a:r>
            <a:r>
              <a:rPr lang="fr-FR" dirty="0" err="1" smtClean="0"/>
              <a:t>customizable</a:t>
            </a:r>
            <a:r>
              <a:rPr lang="fr-FR" dirty="0" smtClean="0"/>
              <a:t> code </a:t>
            </a:r>
            <a:r>
              <a:rPr lang="fr-FR" dirty="0" err="1" smtClean="0"/>
              <a:t>generator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Simulink / </a:t>
            </a:r>
            <a:r>
              <a:rPr lang="fr-FR" dirty="0" err="1" smtClean="0"/>
              <a:t>Stateflow</a:t>
            </a:r>
            <a:r>
              <a:rPr lang="fr-FR" dirty="0" smtClean="0"/>
              <a:t> to MISRA C and SPARK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53" y="5037145"/>
            <a:ext cx="3210157" cy="117645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545" y="5726599"/>
            <a:ext cx="3892550" cy="826005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430" y="5189466"/>
            <a:ext cx="3040063" cy="107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90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37424" y="830766"/>
            <a:ext cx="10721201" cy="797312"/>
          </a:xfrm>
        </p:spPr>
        <p:txBody>
          <a:bodyPr/>
          <a:lstStyle/>
          <a:p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Might</a:t>
            </a:r>
            <a:r>
              <a:rPr lang="fr-FR" dirty="0" smtClean="0"/>
              <a:t> Not </a:t>
            </a:r>
            <a:r>
              <a:rPr lang="fr-FR" dirty="0" err="1" smtClean="0"/>
              <a:t>Turn</a:t>
            </a:r>
            <a:r>
              <a:rPr lang="fr-FR" dirty="0" smtClean="0"/>
              <a:t> </a:t>
            </a:r>
            <a:r>
              <a:rPr lang="fr-FR" dirty="0" err="1" smtClean="0"/>
              <a:t>Into</a:t>
            </a:r>
            <a:r>
              <a:rPr lang="fr-FR" dirty="0" smtClean="0"/>
              <a:t> Tools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8521" y="1971674"/>
            <a:ext cx="4312944" cy="298971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64" y="1971674"/>
            <a:ext cx="4191572" cy="298971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958" y="3466532"/>
            <a:ext cx="3590430" cy="2074083"/>
          </a:xfrm>
          <a:prstGeom prst="rect">
            <a:avLst/>
          </a:prstGeom>
        </p:spPr>
      </p:pic>
      <p:sp>
        <p:nvSpPr>
          <p:cNvPr id="7" name="Espace réservé du texte 2"/>
          <p:cNvSpPr>
            <a:spLocks noGrp="1"/>
          </p:cNvSpPr>
          <p:nvPr>
            <p:ph type="body" sz="quarter" idx="11"/>
          </p:nvPr>
        </p:nvSpPr>
        <p:spPr>
          <a:xfrm>
            <a:off x="926147" y="5540615"/>
            <a:ext cx="10113560" cy="1127125"/>
          </a:xfrm>
        </p:spPr>
        <p:txBody>
          <a:bodyPr/>
          <a:lstStyle/>
          <a:p>
            <a:r>
              <a:rPr lang="fr-FR" dirty="0" err="1" smtClean="0"/>
              <a:t>Qualifying</a:t>
            </a:r>
            <a:r>
              <a:rPr lang="fr-FR" dirty="0" smtClean="0"/>
              <a:t> Machine (5 R&amp;D projets) – agile qualification of </a:t>
            </a:r>
            <a:r>
              <a:rPr lang="fr-FR" dirty="0" err="1" smtClean="0"/>
              <a:t>tools</a:t>
            </a:r>
            <a:r>
              <a:rPr lang="fr-FR" dirty="0" smtClean="0"/>
              <a:t> for DO-178,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avoids</a:t>
            </a:r>
            <a:r>
              <a:rPr lang="fr-FR" dirty="0" smtClean="0"/>
              <a:t> the “</a:t>
            </a:r>
            <a:r>
              <a:rPr lang="fr-FR" dirty="0" err="1" smtClean="0"/>
              <a:t>big</a:t>
            </a:r>
            <a:r>
              <a:rPr lang="fr-FR" dirty="0" smtClean="0"/>
              <a:t> </a:t>
            </a:r>
            <a:r>
              <a:rPr lang="fr-FR" dirty="0" err="1" smtClean="0"/>
              <a:t>freeze</a:t>
            </a:r>
            <a:r>
              <a:rPr lang="fr-FR" dirty="0" smtClean="0"/>
              <a:t>” </a:t>
            </a:r>
            <a:r>
              <a:rPr lang="fr-FR" dirty="0" err="1" smtClean="0"/>
              <a:t>problem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6781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Current</a:t>
            </a:r>
            <a:r>
              <a:rPr lang="fr-FR" dirty="0" smtClean="0"/>
              <a:t> </a:t>
            </a:r>
            <a:r>
              <a:rPr lang="fr-FR" dirty="0" err="1" smtClean="0"/>
              <a:t>Research</a:t>
            </a:r>
            <a:r>
              <a:rPr lang="fr-FR" dirty="0" smtClean="0"/>
              <a:t> </a:t>
            </a:r>
            <a:r>
              <a:rPr lang="fr-FR" dirty="0" err="1" smtClean="0"/>
              <a:t>Projects</a:t>
            </a:r>
            <a:endParaRPr lang="fr-FR" dirty="0"/>
          </a:p>
        </p:txBody>
      </p:sp>
      <p:sp>
        <p:nvSpPr>
          <p:cNvPr id="4" name="Ellipse 3"/>
          <p:cNvSpPr/>
          <p:nvPr/>
        </p:nvSpPr>
        <p:spPr>
          <a:xfrm>
            <a:off x="5051451" y="3262023"/>
            <a:ext cx="1508514" cy="147083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/>
          <p:cNvSpPr/>
          <p:nvPr/>
        </p:nvSpPr>
        <p:spPr>
          <a:xfrm>
            <a:off x="7829171" y="3140579"/>
            <a:ext cx="228600" cy="2428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/>
          <p:nvPr/>
        </p:nvSpPr>
        <p:spPr>
          <a:xfrm>
            <a:off x="8686420" y="3678743"/>
            <a:ext cx="228600" cy="2428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/>
          <p:cNvSpPr/>
          <p:nvPr/>
        </p:nvSpPr>
        <p:spPr>
          <a:xfrm flipH="1">
            <a:off x="3152066" y="3163346"/>
            <a:ext cx="495249" cy="47834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/>
          <p:cNvSpPr/>
          <p:nvPr/>
        </p:nvSpPr>
        <p:spPr>
          <a:xfrm>
            <a:off x="9800846" y="4864871"/>
            <a:ext cx="893059" cy="869442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8057771" y="2923309"/>
            <a:ext cx="20633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/>
              <a:t>SOPRANO</a:t>
            </a:r>
            <a:endParaRPr lang="fr-FR" sz="3600" dirty="0"/>
          </a:p>
        </p:txBody>
      </p:sp>
      <p:sp>
        <p:nvSpPr>
          <p:cNvPr id="12" name="ZoneTexte 11"/>
          <p:cNvSpPr txBox="1"/>
          <p:nvPr/>
        </p:nvSpPr>
        <p:spPr>
          <a:xfrm>
            <a:off x="8915020" y="3460538"/>
            <a:ext cx="17788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/>
              <a:t>VECOLIB</a:t>
            </a:r>
            <a:endParaRPr lang="fr-FR" sz="3600" dirty="0"/>
          </a:p>
        </p:txBody>
      </p:sp>
      <p:sp>
        <p:nvSpPr>
          <p:cNvPr id="13" name="ZoneTexte 12"/>
          <p:cNvSpPr txBox="1"/>
          <p:nvPr/>
        </p:nvSpPr>
        <p:spPr>
          <a:xfrm>
            <a:off x="9301025" y="5705737"/>
            <a:ext cx="1978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smtClean="0"/>
              <a:t>CAP 2018</a:t>
            </a:r>
            <a:endParaRPr lang="fr-FR" sz="3600" dirty="0"/>
          </a:p>
        </p:txBody>
      </p:sp>
      <p:sp>
        <p:nvSpPr>
          <p:cNvPr id="14" name="ZoneTexte 13"/>
          <p:cNvSpPr txBox="1"/>
          <p:nvPr/>
        </p:nvSpPr>
        <p:spPr>
          <a:xfrm>
            <a:off x="543258" y="3063440"/>
            <a:ext cx="2598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smtClean="0"/>
              <a:t>ADASQUORE</a:t>
            </a:r>
            <a:endParaRPr lang="fr-FR" sz="3600" dirty="0"/>
          </a:p>
        </p:txBody>
      </p:sp>
      <p:sp>
        <p:nvSpPr>
          <p:cNvPr id="15" name="Ellipse 14"/>
          <p:cNvSpPr/>
          <p:nvPr/>
        </p:nvSpPr>
        <p:spPr>
          <a:xfrm flipH="1">
            <a:off x="1712884" y="5157689"/>
            <a:ext cx="495249" cy="47834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169437" y="5059406"/>
            <a:ext cx="15103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smtClean="0"/>
              <a:t>DENSO</a:t>
            </a:r>
            <a:endParaRPr lang="fr-FR" sz="3600" dirty="0"/>
          </a:p>
        </p:txBody>
      </p:sp>
      <p:sp>
        <p:nvSpPr>
          <p:cNvPr id="17" name="ZoneTexte 16"/>
          <p:cNvSpPr txBox="1"/>
          <p:nvPr/>
        </p:nvSpPr>
        <p:spPr>
          <a:xfrm>
            <a:off x="5119685" y="4740812"/>
            <a:ext cx="2642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/>
              <a:t>PROOFINUSE</a:t>
            </a:r>
            <a:endParaRPr lang="fr-FR" sz="3600" dirty="0"/>
          </a:p>
        </p:txBody>
      </p:sp>
      <p:cxnSp>
        <p:nvCxnSpPr>
          <p:cNvPr id="18" name="Connecteur droit avec flèche 17"/>
          <p:cNvCxnSpPr>
            <a:stCxn id="7" idx="2"/>
          </p:cNvCxnSpPr>
          <p:nvPr/>
        </p:nvCxnSpPr>
        <p:spPr>
          <a:xfrm>
            <a:off x="3647315" y="3402518"/>
            <a:ext cx="1524760" cy="397669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/>
          <p:nvPr/>
        </p:nvCxnSpPr>
        <p:spPr>
          <a:xfrm flipV="1">
            <a:off x="2043113" y="4243388"/>
            <a:ext cx="3257550" cy="1099817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Connecteur droit avec flèche 24"/>
          <p:cNvCxnSpPr>
            <a:stCxn id="5" idx="2"/>
          </p:cNvCxnSpPr>
          <p:nvPr/>
        </p:nvCxnSpPr>
        <p:spPr>
          <a:xfrm flipH="1">
            <a:off x="6300788" y="3262023"/>
            <a:ext cx="1528383" cy="552740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avec flèche 28"/>
          <p:cNvCxnSpPr>
            <a:stCxn id="6" idx="2"/>
          </p:cNvCxnSpPr>
          <p:nvPr/>
        </p:nvCxnSpPr>
        <p:spPr>
          <a:xfrm flipH="1">
            <a:off x="6000750" y="3800187"/>
            <a:ext cx="2685670" cy="121444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/>
          <p:nvPr/>
        </p:nvCxnSpPr>
        <p:spPr>
          <a:xfrm>
            <a:off x="6300788" y="4243388"/>
            <a:ext cx="3929062" cy="1099817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" name="Espace réservé du contenu 3" descr="spark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4637" b="-154637"/>
          <a:stretch>
            <a:fillRect/>
          </a:stretch>
        </p:blipFill>
        <p:spPr bwMode="auto">
          <a:xfrm>
            <a:off x="4410894" y="3220498"/>
            <a:ext cx="2788428" cy="1533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Ellipse 21"/>
          <p:cNvSpPr/>
          <p:nvPr/>
        </p:nvSpPr>
        <p:spPr>
          <a:xfrm>
            <a:off x="8987467" y="2178875"/>
            <a:ext cx="228600" cy="2428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/>
          <p:cNvSpPr txBox="1"/>
          <p:nvPr/>
        </p:nvSpPr>
        <p:spPr>
          <a:xfrm>
            <a:off x="9216067" y="1961605"/>
            <a:ext cx="17562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/>
              <a:t>O’PAVES</a:t>
            </a:r>
            <a:endParaRPr lang="fr-FR" sz="3600" dirty="0"/>
          </a:p>
        </p:txBody>
      </p:sp>
      <p:cxnSp>
        <p:nvCxnSpPr>
          <p:cNvPr id="24" name="Connecteur droit avec flèche 23"/>
          <p:cNvCxnSpPr/>
          <p:nvPr/>
        </p:nvCxnSpPr>
        <p:spPr>
          <a:xfrm flipH="1">
            <a:off x="6143625" y="2300319"/>
            <a:ext cx="2843843" cy="1437561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Ellipse 25"/>
          <p:cNvSpPr/>
          <p:nvPr/>
        </p:nvSpPr>
        <p:spPr>
          <a:xfrm flipH="1">
            <a:off x="3712354" y="5932932"/>
            <a:ext cx="495249" cy="47834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ZoneTexte 26"/>
          <p:cNvSpPr txBox="1"/>
          <p:nvPr/>
        </p:nvSpPr>
        <p:spPr>
          <a:xfrm>
            <a:off x="2168907" y="5834649"/>
            <a:ext cx="1620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/>
              <a:t>HONDA</a:t>
            </a:r>
            <a:endParaRPr lang="fr-FR" sz="3600" dirty="0"/>
          </a:p>
        </p:txBody>
      </p:sp>
      <p:cxnSp>
        <p:nvCxnSpPr>
          <p:cNvPr id="28" name="Connecteur droit avec flèche 27"/>
          <p:cNvCxnSpPr/>
          <p:nvPr/>
        </p:nvCxnSpPr>
        <p:spPr>
          <a:xfrm flipV="1">
            <a:off x="4042583" y="4095175"/>
            <a:ext cx="1757901" cy="2023274"/>
          </a:xfrm>
          <a:prstGeom prst="straightConnector1">
            <a:avLst/>
          </a:prstGeom>
          <a:ln w="50800">
            <a:prstDash val="sys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75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SOPRANO – </a:t>
            </a:r>
            <a:r>
              <a:rPr lang="fr-FR" dirty="0" err="1" smtClean="0"/>
              <a:t>core</a:t>
            </a:r>
            <a:r>
              <a:rPr lang="fr-FR" dirty="0" smtClean="0"/>
              <a:t> proof </a:t>
            </a:r>
            <a:r>
              <a:rPr lang="fr-FR" dirty="0" err="1" smtClean="0"/>
              <a:t>technology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smtClean="0"/>
              <a:t>3 </a:t>
            </a:r>
            <a:r>
              <a:rPr lang="fr-FR" dirty="0" err="1" smtClean="0"/>
              <a:t>years</a:t>
            </a:r>
            <a:r>
              <a:rPr lang="fr-FR" dirty="0" smtClean="0"/>
              <a:t> – in the middle</a:t>
            </a:r>
          </a:p>
          <a:p>
            <a:endParaRPr lang="fr-FR" dirty="0"/>
          </a:p>
          <a:p>
            <a:r>
              <a:rPr lang="fr-FR" dirty="0" smtClean="0"/>
              <a:t>Goal: combine SMT and CP in a new </a:t>
            </a:r>
            <a:r>
              <a:rPr lang="fr-FR" dirty="0" err="1" smtClean="0"/>
              <a:t>prover</a:t>
            </a:r>
            <a:endParaRPr lang="fr-FR" dirty="0" smtClean="0"/>
          </a:p>
          <a:p>
            <a:endParaRPr lang="fr-FR" dirty="0"/>
          </a:p>
          <a:p>
            <a:r>
              <a:rPr lang="fr-FR" dirty="0" err="1" smtClean="0"/>
              <a:t>Achievements</a:t>
            </a:r>
            <a:r>
              <a:rPr lang="fr-FR" dirty="0" smtClean="0"/>
              <a:t>: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smtClean="0"/>
              <a:t>New </a:t>
            </a:r>
            <a:r>
              <a:rPr lang="fr-FR" dirty="0" err="1" smtClean="0"/>
              <a:t>prover</a:t>
            </a:r>
            <a:r>
              <a:rPr lang="fr-FR" dirty="0" smtClean="0"/>
              <a:t> “</a:t>
            </a:r>
            <a:r>
              <a:rPr lang="fr-FR" dirty="0" err="1" smtClean="0"/>
              <a:t>Popop</a:t>
            </a:r>
            <a:r>
              <a:rPr lang="fr-FR" dirty="0" smtClean="0"/>
              <a:t>” </a:t>
            </a:r>
            <a:r>
              <a:rPr lang="fr-FR" dirty="0" err="1" smtClean="0"/>
              <a:t>being</a:t>
            </a:r>
            <a:r>
              <a:rPr lang="fr-FR" dirty="0" smtClean="0"/>
              <a:t> </a:t>
            </a:r>
            <a:r>
              <a:rPr lang="fr-FR" dirty="0" err="1" smtClean="0"/>
              <a:t>created</a:t>
            </a:r>
            <a:r>
              <a:rPr lang="fr-FR" dirty="0" smtClean="0"/>
              <a:t> at CEA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err="1" smtClean="0"/>
              <a:t>Interest</a:t>
            </a:r>
            <a:r>
              <a:rPr lang="fr-FR" dirty="0" smtClean="0"/>
              <a:t> of CP </a:t>
            </a:r>
            <a:r>
              <a:rPr lang="fr-FR" dirty="0" err="1" smtClean="0"/>
              <a:t>validated</a:t>
            </a:r>
            <a:r>
              <a:rPr lang="fr-FR" dirty="0" smtClean="0"/>
              <a:t> on AdaCore benchmark</a:t>
            </a:r>
          </a:p>
          <a:p>
            <a:pPr marL="342900" indent="-342900">
              <a:buFont typeface="Courier New" charset="0"/>
              <a:buChar char="o"/>
            </a:pPr>
            <a:r>
              <a:rPr lang="fr-FR" dirty="0" err="1" smtClean="0"/>
              <a:t>Better</a:t>
            </a:r>
            <a:r>
              <a:rPr lang="fr-FR" dirty="0" smtClean="0"/>
              <a:t> </a:t>
            </a:r>
            <a:r>
              <a:rPr lang="fr-FR" dirty="0" err="1"/>
              <a:t>f</a:t>
            </a:r>
            <a:r>
              <a:rPr lang="fr-FR" dirty="0" err="1" smtClean="0"/>
              <a:t>loating</a:t>
            </a:r>
            <a:r>
              <a:rPr lang="fr-FR" dirty="0" smtClean="0"/>
              <a:t> point support in </a:t>
            </a:r>
            <a:r>
              <a:rPr lang="fr-FR" dirty="0" err="1" smtClean="0"/>
              <a:t>prover</a:t>
            </a:r>
            <a:r>
              <a:rPr lang="fr-FR" dirty="0" smtClean="0"/>
              <a:t> Alt-Ergo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05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ue Backgroun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Days2016-template" id="{B8D6E7DC-9C54-C740-8C2A-E4E90649AF7B}" vid="{6EFF260E-A98E-D549-8878-6B082885A2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TechDays2016-template</Template>
  <TotalTime>435</TotalTime>
  <Words>597</Words>
  <Application>Microsoft Macintosh PowerPoint</Application>
  <PresentationFormat>Grand écran</PresentationFormat>
  <Paragraphs>129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3" baseType="lpstr">
      <vt:lpstr>Calibri</vt:lpstr>
      <vt:lpstr>Courier New</vt:lpstr>
      <vt:lpstr>Verdana</vt:lpstr>
      <vt:lpstr>Wingdings</vt:lpstr>
      <vt:lpstr>Arial</vt:lpstr>
      <vt:lpstr>Blue Background</vt:lpstr>
      <vt:lpstr>Yannick Moy</vt:lpstr>
      <vt:lpstr>Why Research Projects?</vt:lpstr>
      <vt:lpstr>Why Research Projects?</vt:lpstr>
      <vt:lpstr>Why Research Projects?</vt:lpstr>
      <vt:lpstr>Past Research Projects</vt:lpstr>
      <vt:lpstr>Results of Past Research Projects</vt:lpstr>
      <vt:lpstr>Research Might Not Turn Into Tools</vt:lpstr>
      <vt:lpstr>Current Research Projects</vt:lpstr>
      <vt:lpstr>SOPRANO – core proof technology</vt:lpstr>
      <vt:lpstr>VECOLIB – proof on containers</vt:lpstr>
      <vt:lpstr>ADASQUORE – metrics on proof</vt:lpstr>
      <vt:lpstr>O’PAVES – autonomous car platform</vt:lpstr>
      <vt:lpstr>DENSO – fault model &amp; FFI</vt:lpstr>
      <vt:lpstr>HONDA – formal and modeling</vt:lpstr>
      <vt:lpstr>CAP 2018 – certified drone autopilot</vt:lpstr>
      <vt:lpstr>PROOFINUSE – next gen for SPARK</vt:lpstr>
      <vt:lpstr>Next Research Projects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Yannick Moy</dc:creator>
  <cp:lastModifiedBy>Yannick Moy</cp:lastModifiedBy>
  <cp:revision>74</cp:revision>
  <dcterms:created xsi:type="dcterms:W3CDTF">2016-09-20T20:14:32Z</dcterms:created>
  <dcterms:modified xsi:type="dcterms:W3CDTF">2017-03-02T16:53:30Z</dcterms:modified>
</cp:coreProperties>
</file>

<file path=docProps/thumbnail.jpeg>
</file>